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ash_equilibrium#cite_note-Osborne-1"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ine_integral" TargetMode="External"/><Relationship Id="rId3" Type="http://schemas.openxmlformats.org/officeDocument/2006/relationships/hyperlink" Target="https://en.wikipedia.org/wiki/Laplace_equation_for_irrotational_flow" TargetMode="External"/><Relationship Id="rId4" Type="http://schemas.openxmlformats.org/officeDocument/2006/relationships/hyperlink" Target="https://en.wikipedia.org/wiki/Curl_(mathematics)" TargetMode="External"/><Relationship Id="rId5" Type="http://schemas.openxmlformats.org/officeDocument/2006/relationships/hyperlink" Target="https://en.wikipedia.org/wiki/Simply_connected"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ine_integral" TargetMode="External"/><Relationship Id="rId3" Type="http://schemas.openxmlformats.org/officeDocument/2006/relationships/hyperlink" Target="https://en.wikipedia.org/wiki/Laplace_equation_for_irrotational_flow" TargetMode="External"/><Relationship Id="rId4" Type="http://schemas.openxmlformats.org/officeDocument/2006/relationships/hyperlink" Target="https://en.wikipedia.org/wiki/Curl_(mathematics)" TargetMode="External"/><Relationship Id="rId5" Type="http://schemas.openxmlformats.org/officeDocument/2006/relationships/hyperlink" Target="https://en.wikipedia.org/wiki/Simply_connected"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sz="1050">
                <a:highlight>
                  <a:srgbClr val="FFFFFF"/>
                </a:highlight>
                <a:latin typeface="Helvetica Neue"/>
                <a:ea typeface="Helvetica Neue"/>
                <a:cs typeface="Helvetica Neue"/>
                <a:sym typeface="Helvetica Neue"/>
              </a:rPr>
              <a:t>Conceptually, autograd maintains a graph that records all of the operations performed on variables as you execute your operations. This results in a directed acyclic graph whose leaves are the input variables and roots are the output variables. By tracing this graph from roots to leaves, you can automatically compute the gradients using the chain rule.</a:t>
            </a:r>
          </a:p>
          <a:p>
            <a:pPr lvl="0">
              <a:spcBef>
                <a:spcPts val="0"/>
              </a:spcBef>
              <a:buNone/>
            </a:pPr>
            <a:r>
              <a:t/>
            </a:r>
            <a:endParaRPr sz="1050">
              <a:highlight>
                <a:srgbClr val="FFFFFF"/>
              </a:highlight>
              <a:latin typeface="Helvetica Neue"/>
              <a:ea typeface="Helvetica Neue"/>
              <a:cs typeface="Helvetica Neue"/>
              <a:sym typeface="Helvetica Neue"/>
            </a:endParaRPr>
          </a:p>
          <a:p>
            <a:pPr lvl="0">
              <a:spcBef>
                <a:spcPts val="0"/>
              </a:spcBef>
              <a:buNone/>
            </a:pPr>
            <a:r>
              <a:rPr lang="es" sz="1050">
                <a:highlight>
                  <a:srgbClr val="FFFFFF"/>
                </a:highlight>
                <a:latin typeface="Helvetica Neue"/>
                <a:ea typeface="Helvetica Neue"/>
                <a:cs typeface="Helvetica Neue"/>
                <a:sym typeface="Helvetica Neue"/>
              </a:rPr>
              <a:t>Internally, autograd represents this graph as a graph of Function objects (really expressions), which can be </a:t>
            </a:r>
            <a:r>
              <a:rPr lang="es" sz="1050">
                <a:highlight>
                  <a:srgbClr val="FFFFFF"/>
                </a:highlight>
              </a:rPr>
              <a:t>apply()</a:t>
            </a:r>
            <a:r>
              <a:rPr lang="es" sz="1050">
                <a:highlight>
                  <a:srgbClr val="FFFFFF"/>
                </a:highlight>
                <a:latin typeface="Helvetica Neue"/>
                <a:ea typeface="Helvetica Neue"/>
                <a:cs typeface="Helvetica Neue"/>
                <a:sym typeface="Helvetica Neue"/>
              </a:rPr>
              <a:t> ed to compute the result of evaluating the graph. When computing the forwards pass, autograd simultaneously performs the requested computations and builds up a graph representing the function that computes the gradient (the </a:t>
            </a:r>
            <a:r>
              <a:rPr lang="es" sz="1050">
                <a:highlight>
                  <a:srgbClr val="FFFFFF"/>
                </a:highlight>
              </a:rPr>
              <a:t>.grad_fn</a:t>
            </a:r>
            <a:r>
              <a:rPr lang="es" sz="1050">
                <a:highlight>
                  <a:srgbClr val="FFFFFF"/>
                </a:highlight>
                <a:latin typeface="Helvetica Neue"/>
                <a:ea typeface="Helvetica Neue"/>
                <a:cs typeface="Helvetica Neue"/>
                <a:sym typeface="Helvetica Neue"/>
              </a:rPr>
              <a:t> attribute of each Variable is an entry point into this graph). When the forwards pass is completed, we evaluate this graph in the backwards pass to compute the gradients.</a:t>
            </a:r>
          </a:p>
          <a:p>
            <a:pPr lvl="0">
              <a:spcBef>
                <a:spcPts val="0"/>
              </a:spcBef>
              <a:buNone/>
            </a:pPr>
            <a:r>
              <a:t/>
            </a:r>
            <a:endParaRPr sz="1050">
              <a:highlight>
                <a:srgbClr val="FFFFFF"/>
              </a:highlight>
              <a:latin typeface="Helvetica Neue"/>
              <a:ea typeface="Helvetica Neue"/>
              <a:cs typeface="Helvetica Neue"/>
              <a:sym typeface="Helvetica Neue"/>
            </a:endParaRPr>
          </a:p>
          <a:p>
            <a:pPr lvl="0">
              <a:spcBef>
                <a:spcPts val="0"/>
              </a:spcBef>
              <a:buNone/>
            </a:pPr>
            <a:r>
              <a:t/>
            </a:r>
            <a:endParaRPr sz="1050">
              <a:highlight>
                <a:srgbClr val="FFFFFF"/>
              </a:highlight>
              <a:latin typeface="Helvetica Neue"/>
              <a:ea typeface="Helvetica Neue"/>
              <a:cs typeface="Helvetica Neue"/>
              <a:sym typeface="Helvetica Neue"/>
            </a:endParaRPr>
          </a:p>
          <a:p>
            <a:pPr lvl="0">
              <a:spcBef>
                <a:spcPts val="0"/>
              </a:spcBef>
              <a:buNone/>
            </a:pPr>
            <a:r>
              <a:rPr lang="es" sz="1050">
                <a:highlight>
                  <a:srgbClr val="FFFFFF"/>
                </a:highlight>
                <a:latin typeface="Helvetica Neue"/>
                <a:ea typeface="Helvetica Neue"/>
                <a:cs typeface="Helvetica Neue"/>
                <a:sym typeface="Helvetica Neue"/>
              </a:rPr>
              <a:t>An important thing to note is that the graph is recreated from scratch at every iteration, and this is exactly what allows for using arbitrary Python control flow statements, that can change the overall shape and size of the graph at every iteration. You don’t have to encode all possible paths before you launch the training - what you run is what you differentiate.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a:t>algebra in latent space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a:t>Inverted edge detection.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a:t>PixelCNN is example of FVBN (Very slow because each pixel generated sequentially) </a:t>
            </a:r>
          </a:p>
          <a:p>
            <a:pPr lvl="0">
              <a:spcBef>
                <a:spcPts val="0"/>
              </a:spcBef>
              <a:buNone/>
            </a:pPr>
            <a:r>
              <a:rPr lang="es"/>
              <a:t>WaveNet is also very slow (2 minutes for 1 second of audio)</a:t>
            </a:r>
          </a:p>
          <a:p>
            <a:pPr lvl="0">
              <a:spcBef>
                <a:spcPts val="0"/>
              </a:spcBef>
              <a:buNone/>
            </a:pPr>
            <a:r>
              <a:t/>
            </a:r>
            <a:endParaRPr/>
          </a:p>
          <a:p>
            <a:pPr lvl="0">
              <a:spcBef>
                <a:spcPts val="0"/>
              </a:spcBef>
              <a:buNone/>
            </a:pPr>
            <a:r>
              <a:rPr lang="es"/>
              <a:t>VAE have intractable density functions but use tractable approximations for density functions. Cannot marginalize out the latent variables so must approximate this with a variational bound. Tend to have lower quality samples despite  high likelihood </a:t>
            </a:r>
          </a:p>
          <a:p>
            <a:pPr lvl="0">
              <a:spcBef>
                <a:spcPts val="0"/>
              </a:spcBef>
              <a:buNone/>
            </a:pPr>
            <a:r>
              <a:t/>
            </a:r>
            <a:endParaRPr/>
          </a:p>
          <a:p>
            <a:pPr lvl="0" rtl="0">
              <a:spcBef>
                <a:spcPts val="0"/>
              </a:spcBef>
              <a:buNone/>
            </a:pPr>
            <a:r>
              <a:rPr lang="es"/>
              <a:t>GANs use a latent code, are asymtotically consistent, do not use Markov chains, and produce good quality samples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a:t>Example Goodfellow uses is money Counterfeiters and police. Counterfeiters try to make realistic money and must make money that is realistic to real money but only know what if the police reject or accept the counterfeit money as real or not</a:t>
            </a:r>
          </a:p>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s" sz="1300">
                <a:solidFill>
                  <a:srgbClr val="222222"/>
                </a:solidFill>
                <a:highlight>
                  <a:srgbClr val="FFFFFF"/>
                </a:highlight>
              </a:rPr>
              <a:t>player is assumed to know the equilibrium strategies of the other players, and no player has anything to gain by changing only his own strategy.</a:t>
            </a:r>
            <a:r>
              <a:rPr baseline="30000" lang="es" sz="1800" u="sng">
                <a:solidFill>
                  <a:srgbClr val="0B0080"/>
                </a:solidFill>
                <a:highlight>
                  <a:srgbClr val="FFFFFF"/>
                </a:highlight>
                <a:hlinkClick r:id="rId2"/>
              </a:rPr>
              <a:t>[1]</a:t>
            </a:r>
            <a:r>
              <a:rPr lang="es" sz="1300">
                <a:solidFill>
                  <a:srgbClr val="222222"/>
                </a:solidFill>
                <a:highlight>
                  <a:srgbClr val="FFFFFF"/>
                </a:highlight>
              </a:rPr>
              <a:t> If each player has chosen a strategy and no player can benefit by changing strategies while the other players keep theirs unchanged, then the current set of strategy choices and the corresponding payoffs constitutes a Nash equilibrium.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lang="es" sz="1300">
                <a:solidFill>
                  <a:schemeClr val="dk2"/>
                </a:solidFill>
                <a:latin typeface="Roboto"/>
                <a:ea typeface="Roboto"/>
                <a:cs typeface="Roboto"/>
                <a:sym typeface="Roboto"/>
              </a:rPr>
              <a:t>generator maximizes log-probability of discriminator being mistaken</a:t>
            </a:r>
          </a:p>
          <a:p>
            <a:pPr lvl="0" rtl="0">
              <a:lnSpc>
                <a:spcPct val="115000"/>
              </a:lnSpc>
              <a:spcBef>
                <a:spcPts val="0"/>
              </a:spcBef>
              <a:spcAft>
                <a:spcPts val="1600"/>
              </a:spcAft>
              <a:buNone/>
            </a:pPr>
            <a:r>
              <a:rPr lang="es" sz="1300">
                <a:solidFill>
                  <a:schemeClr val="dk2"/>
                </a:solidFill>
                <a:latin typeface="Roboto"/>
                <a:ea typeface="Roboto"/>
                <a:cs typeface="Roboto"/>
                <a:sym typeface="Roboto"/>
              </a:rPr>
              <a:t>generator can still learn even when discriminator rejects all generator samples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600"/>
              </a:spcBef>
              <a:spcAft>
                <a:spcPts val="600"/>
              </a:spcAft>
              <a:buNone/>
            </a:pPr>
            <a:r>
              <a:rPr lang="es" sz="1300">
                <a:solidFill>
                  <a:srgbClr val="222222"/>
                </a:solidFill>
                <a:highlight>
                  <a:srgbClr val="FFFFFF"/>
                </a:highlight>
              </a:rPr>
              <a:t>Conservative vector fields have the property that the </a:t>
            </a:r>
            <a:r>
              <a:rPr lang="es" sz="1300" u="sng">
                <a:solidFill>
                  <a:srgbClr val="0B0080"/>
                </a:solidFill>
                <a:highlight>
                  <a:srgbClr val="FFFFFF"/>
                </a:highlight>
                <a:hlinkClick r:id="rId2"/>
              </a:rPr>
              <a:t>line integral</a:t>
            </a:r>
            <a:r>
              <a:rPr lang="es" sz="1300">
                <a:solidFill>
                  <a:srgbClr val="222222"/>
                </a:solidFill>
                <a:highlight>
                  <a:srgbClr val="FFFFFF"/>
                </a:highlight>
              </a:rPr>
              <a:t> is path independent, i.e., the choice of any path between two points does not change the value of the line integral. Path independence of the line integral is equivalent to the vector field being conservative. A conservative vector field is also </a:t>
            </a:r>
            <a:r>
              <a:rPr lang="es" sz="1300" u="sng">
                <a:solidFill>
                  <a:srgbClr val="0B0080"/>
                </a:solidFill>
                <a:highlight>
                  <a:srgbClr val="FFFFFF"/>
                </a:highlight>
                <a:hlinkClick r:id="rId3"/>
              </a:rPr>
              <a:t>irrotational</a:t>
            </a:r>
            <a:r>
              <a:rPr lang="es" sz="1300">
                <a:solidFill>
                  <a:srgbClr val="222222"/>
                </a:solidFill>
                <a:highlight>
                  <a:srgbClr val="FFFFFF"/>
                </a:highlight>
              </a:rPr>
              <a:t>; in three dimensions, this means that it has vanishing </a:t>
            </a:r>
            <a:r>
              <a:rPr lang="es" sz="1300" u="sng">
                <a:solidFill>
                  <a:srgbClr val="0B0080"/>
                </a:solidFill>
                <a:highlight>
                  <a:srgbClr val="FFFFFF"/>
                </a:highlight>
                <a:hlinkClick r:id="rId4"/>
              </a:rPr>
              <a:t>curl</a:t>
            </a:r>
            <a:r>
              <a:rPr lang="es" sz="1300">
                <a:solidFill>
                  <a:srgbClr val="222222"/>
                </a:solidFill>
                <a:highlight>
                  <a:srgbClr val="FFFFFF"/>
                </a:highlight>
              </a:rPr>
              <a:t>. An irrotational vector field is necessarily conservative provided that the domain is </a:t>
            </a:r>
            <a:r>
              <a:rPr lang="es" sz="1300" u="sng">
                <a:solidFill>
                  <a:srgbClr val="0B0080"/>
                </a:solidFill>
                <a:highlight>
                  <a:srgbClr val="FFFFFF"/>
                </a:highlight>
                <a:hlinkClick r:id="rId5"/>
              </a:rPr>
              <a:t>simply connected</a:t>
            </a:r>
            <a:r>
              <a:rPr lang="es" sz="1300">
                <a:solidFill>
                  <a:srgbClr val="222222"/>
                </a:solidFill>
                <a:highlight>
                  <a:srgbClr val="FFFFFF"/>
                </a:highlight>
              </a:rPr>
              <a:t>.</a:t>
            </a:r>
          </a:p>
          <a:p>
            <a:pPr lvl="0" rtl="0">
              <a:lnSpc>
                <a:spcPct val="115000"/>
              </a:lnSpc>
              <a:spcBef>
                <a:spcPts val="0"/>
              </a:spcBef>
              <a:buNone/>
            </a:pPr>
            <a:r>
              <a:t/>
            </a:r>
            <a:endParaRPr sz="1300">
              <a:solidFill>
                <a:srgbClr val="222222"/>
              </a:solidFill>
              <a:highlight>
                <a:srgbClr val="FFFFFF"/>
              </a:highlight>
            </a:endParaRPr>
          </a:p>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600"/>
              </a:spcBef>
              <a:spcAft>
                <a:spcPts val="600"/>
              </a:spcAft>
              <a:buNone/>
            </a:pPr>
            <a:r>
              <a:rPr lang="es" sz="1300">
                <a:solidFill>
                  <a:srgbClr val="222222"/>
                </a:solidFill>
                <a:highlight>
                  <a:srgbClr val="FFFFFF"/>
                </a:highlight>
              </a:rPr>
              <a:t>Conservative vector fields have the property that the </a:t>
            </a:r>
            <a:r>
              <a:rPr lang="es" sz="1300" u="sng">
                <a:solidFill>
                  <a:srgbClr val="0B0080"/>
                </a:solidFill>
                <a:highlight>
                  <a:srgbClr val="FFFFFF"/>
                </a:highlight>
                <a:hlinkClick r:id="rId2"/>
              </a:rPr>
              <a:t>line integral</a:t>
            </a:r>
            <a:r>
              <a:rPr lang="es" sz="1300">
                <a:solidFill>
                  <a:srgbClr val="222222"/>
                </a:solidFill>
                <a:highlight>
                  <a:srgbClr val="FFFFFF"/>
                </a:highlight>
              </a:rPr>
              <a:t> is path independent, i.e., the choice of any path between two points does not change the value of the line integral. Path independence of the line integral is equivalent to the vector field being conservative. A conservative vector field is also </a:t>
            </a:r>
            <a:r>
              <a:rPr lang="es" sz="1300" u="sng">
                <a:solidFill>
                  <a:srgbClr val="0B0080"/>
                </a:solidFill>
                <a:highlight>
                  <a:srgbClr val="FFFFFF"/>
                </a:highlight>
                <a:hlinkClick r:id="rId3"/>
              </a:rPr>
              <a:t>irrotational</a:t>
            </a:r>
            <a:r>
              <a:rPr lang="es" sz="1300">
                <a:solidFill>
                  <a:srgbClr val="222222"/>
                </a:solidFill>
                <a:highlight>
                  <a:srgbClr val="FFFFFF"/>
                </a:highlight>
              </a:rPr>
              <a:t>; in three dimensions, this means that it has vanishing </a:t>
            </a:r>
            <a:r>
              <a:rPr lang="es" sz="1300" u="sng">
                <a:solidFill>
                  <a:srgbClr val="0B0080"/>
                </a:solidFill>
                <a:highlight>
                  <a:srgbClr val="FFFFFF"/>
                </a:highlight>
                <a:hlinkClick r:id="rId4"/>
              </a:rPr>
              <a:t>curl</a:t>
            </a:r>
            <a:r>
              <a:rPr lang="es" sz="1300">
                <a:solidFill>
                  <a:srgbClr val="222222"/>
                </a:solidFill>
                <a:highlight>
                  <a:srgbClr val="FFFFFF"/>
                </a:highlight>
              </a:rPr>
              <a:t>. An irrotational vector field is necessarily conservative provided that the domain is </a:t>
            </a:r>
            <a:r>
              <a:rPr lang="es" sz="1300" u="sng">
                <a:solidFill>
                  <a:srgbClr val="0B0080"/>
                </a:solidFill>
                <a:highlight>
                  <a:srgbClr val="FFFFFF"/>
                </a:highlight>
                <a:hlinkClick r:id="rId5"/>
              </a:rPr>
              <a:t>simply connected</a:t>
            </a:r>
            <a:r>
              <a:rPr lang="es" sz="1300">
                <a:solidFill>
                  <a:srgbClr val="222222"/>
                </a:solidFill>
                <a:highlight>
                  <a:srgbClr val="FFFFFF"/>
                </a:highlight>
              </a:rPr>
              <a:t>.</a:t>
            </a:r>
          </a:p>
          <a:p>
            <a:pPr lvl="0" rtl="0">
              <a:lnSpc>
                <a:spcPct val="115000"/>
              </a:lnSpc>
              <a:spcBef>
                <a:spcPts val="0"/>
              </a:spcBef>
              <a:buNone/>
            </a:pPr>
            <a:r>
              <a:t/>
            </a:r>
            <a:endParaRPr sz="1300">
              <a:solidFill>
                <a:srgbClr val="222222"/>
              </a:solidFill>
              <a:highlight>
                <a:srgbClr val="FFFFFF"/>
              </a:highlight>
            </a:endParaRPr>
          </a:p>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Shape 11"/>
          <p:cNvSpPr txBox="1"/>
          <p:nvPr>
            <p:ph type="ctrTitle"/>
          </p:nvPr>
        </p:nvSpPr>
        <p:spPr>
          <a:xfrm>
            <a:off x="311700" y="539725"/>
            <a:ext cx="8520600" cy="1282500"/>
          </a:xfrm>
          <a:prstGeom prst="rect">
            <a:avLst/>
          </a:prstGeom>
        </p:spPr>
        <p:txBody>
          <a:bodyPr anchorCtr="0" anchor="t" bIns="91425" lIns="91425" rIns="91425" wrap="square" tIns="91425"/>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sp>
        <p:nvSpPr>
          <p:cNvPr id="12" name="Shape 12"/>
          <p:cNvSpPr txBox="1"/>
          <p:nvPr>
            <p:ph idx="1" type="subTitle"/>
          </p:nvPr>
        </p:nvSpPr>
        <p:spPr>
          <a:xfrm>
            <a:off x="311700" y="1878560"/>
            <a:ext cx="4242600" cy="738300"/>
          </a:xfrm>
          <a:prstGeom prst="rect">
            <a:avLst/>
          </a:prstGeom>
        </p:spPr>
        <p:txBody>
          <a:bodyPr anchorCtr="0" anchor="t" bIns="91425" lIns="91425" rIns="91425" wrap="square" tIns="91425"/>
          <a:lstStyle>
            <a:lvl1pPr lvl="0">
              <a:lnSpc>
                <a:spcPct val="100000"/>
              </a:lnSpc>
              <a:spcBef>
                <a:spcPts val="0"/>
              </a:spcBef>
              <a:spcAft>
                <a:spcPts val="0"/>
              </a:spcAft>
              <a:buClr>
                <a:schemeClr val="lt2"/>
              </a:buClr>
              <a:buSzPct val="100000"/>
              <a:buNone/>
              <a:defRPr sz="1600">
                <a:solidFill>
                  <a:schemeClr val="lt2"/>
                </a:solidFill>
              </a:defRPr>
            </a:lvl1pPr>
            <a:lvl2pPr lvl="1">
              <a:lnSpc>
                <a:spcPct val="100000"/>
              </a:lnSpc>
              <a:spcBef>
                <a:spcPts val="0"/>
              </a:spcBef>
              <a:spcAft>
                <a:spcPts val="0"/>
              </a:spcAft>
              <a:buClr>
                <a:schemeClr val="lt2"/>
              </a:buClr>
              <a:buSzPct val="100000"/>
              <a:buNone/>
              <a:defRPr sz="1600">
                <a:solidFill>
                  <a:schemeClr val="lt2"/>
                </a:solidFill>
              </a:defRPr>
            </a:lvl2pPr>
            <a:lvl3pPr lvl="2">
              <a:lnSpc>
                <a:spcPct val="100000"/>
              </a:lnSpc>
              <a:spcBef>
                <a:spcPts val="0"/>
              </a:spcBef>
              <a:spcAft>
                <a:spcPts val="0"/>
              </a:spcAft>
              <a:buClr>
                <a:schemeClr val="lt2"/>
              </a:buClr>
              <a:buSzPct val="100000"/>
              <a:buNone/>
              <a:defRPr sz="1600">
                <a:solidFill>
                  <a:schemeClr val="lt2"/>
                </a:solidFill>
              </a:defRPr>
            </a:lvl3pPr>
            <a:lvl4pPr lvl="3">
              <a:lnSpc>
                <a:spcPct val="100000"/>
              </a:lnSpc>
              <a:spcBef>
                <a:spcPts val="0"/>
              </a:spcBef>
              <a:spcAft>
                <a:spcPts val="0"/>
              </a:spcAft>
              <a:buClr>
                <a:schemeClr val="lt2"/>
              </a:buClr>
              <a:buSzPct val="100000"/>
              <a:buNone/>
              <a:defRPr sz="1600">
                <a:solidFill>
                  <a:schemeClr val="lt2"/>
                </a:solidFill>
              </a:defRPr>
            </a:lvl4pPr>
            <a:lvl5pPr lvl="4">
              <a:lnSpc>
                <a:spcPct val="100000"/>
              </a:lnSpc>
              <a:spcBef>
                <a:spcPts val="0"/>
              </a:spcBef>
              <a:spcAft>
                <a:spcPts val="0"/>
              </a:spcAft>
              <a:buClr>
                <a:schemeClr val="lt2"/>
              </a:buClr>
              <a:buSzPct val="100000"/>
              <a:buNone/>
              <a:defRPr sz="1600">
                <a:solidFill>
                  <a:schemeClr val="lt2"/>
                </a:solidFill>
              </a:defRPr>
            </a:lvl5pPr>
            <a:lvl6pPr lvl="5">
              <a:lnSpc>
                <a:spcPct val="100000"/>
              </a:lnSpc>
              <a:spcBef>
                <a:spcPts val="0"/>
              </a:spcBef>
              <a:spcAft>
                <a:spcPts val="0"/>
              </a:spcAft>
              <a:buClr>
                <a:schemeClr val="lt2"/>
              </a:buClr>
              <a:buSzPct val="100000"/>
              <a:buNone/>
              <a:defRPr sz="1600">
                <a:solidFill>
                  <a:schemeClr val="lt2"/>
                </a:solidFill>
              </a:defRPr>
            </a:lvl6pPr>
            <a:lvl7pPr lvl="6">
              <a:lnSpc>
                <a:spcPct val="100000"/>
              </a:lnSpc>
              <a:spcBef>
                <a:spcPts val="0"/>
              </a:spcBef>
              <a:spcAft>
                <a:spcPts val="0"/>
              </a:spcAft>
              <a:buClr>
                <a:schemeClr val="lt2"/>
              </a:buClr>
              <a:buSzPct val="100000"/>
              <a:buNone/>
              <a:defRPr sz="1600">
                <a:solidFill>
                  <a:schemeClr val="lt2"/>
                </a:solidFill>
              </a:defRPr>
            </a:lvl7pPr>
            <a:lvl8pPr lvl="7">
              <a:lnSpc>
                <a:spcPct val="100000"/>
              </a:lnSpc>
              <a:spcBef>
                <a:spcPts val="0"/>
              </a:spcBef>
              <a:spcAft>
                <a:spcPts val="0"/>
              </a:spcAft>
              <a:buClr>
                <a:schemeClr val="lt2"/>
              </a:buClr>
              <a:buSzPct val="100000"/>
              <a:buNone/>
              <a:defRPr sz="1600">
                <a:solidFill>
                  <a:schemeClr val="lt2"/>
                </a:solidFill>
              </a:defRPr>
            </a:lvl8pPr>
            <a:lvl9pPr lvl="8">
              <a:lnSpc>
                <a:spcPct val="100000"/>
              </a:lnSpc>
              <a:spcBef>
                <a:spcPts val="0"/>
              </a:spcBef>
              <a:spcAft>
                <a:spcPts val="0"/>
              </a:spcAft>
              <a:buClr>
                <a:schemeClr val="lt2"/>
              </a:buClr>
              <a:buSzPct val="100000"/>
              <a:buNone/>
              <a:defRPr sz="1600">
                <a:solidFill>
                  <a:schemeClr val="lt2"/>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54" name="Shape 54"/>
        <p:cNvGrpSpPr/>
        <p:nvPr/>
      </p:nvGrpSpPr>
      <p:grpSpPr>
        <a:xfrm>
          <a:off x="0" y="0"/>
          <a:ext cx="0" cy="0"/>
          <a:chOff x="0" y="0"/>
          <a:chExt cx="0" cy="0"/>
        </a:xfrm>
      </p:grpSpPr>
      <p:sp>
        <p:nvSpPr>
          <p:cNvPr id="55" name="Shape 55"/>
          <p:cNvSpPr txBox="1"/>
          <p:nvPr>
            <p:ph type="title"/>
          </p:nvPr>
        </p:nvSpPr>
        <p:spPr>
          <a:xfrm>
            <a:off x="311750" y="831175"/>
            <a:ext cx="5334900" cy="1244700"/>
          </a:xfrm>
          <a:prstGeom prst="rect">
            <a:avLst/>
          </a:prstGeom>
        </p:spPr>
        <p:txBody>
          <a:bodyPr anchorCtr="0" anchor="b" bIns="91425" lIns="91425" rIns="91425" wrap="square" tIns="91425"/>
          <a:lstStyle>
            <a:lvl1pPr lvl="0">
              <a:spcBef>
                <a:spcPts val="0"/>
              </a:spcBef>
              <a:buClr>
                <a:schemeClr val="lt1"/>
              </a:buClr>
              <a:buSzPct val="100000"/>
              <a:defRPr sz="10000">
                <a:solidFill>
                  <a:schemeClr val="lt1"/>
                </a:solidFill>
              </a:defRPr>
            </a:lvl1pPr>
            <a:lvl2pPr lvl="1">
              <a:spcBef>
                <a:spcPts val="0"/>
              </a:spcBef>
              <a:buClr>
                <a:schemeClr val="lt1"/>
              </a:buClr>
              <a:buSzPct val="100000"/>
              <a:defRPr sz="10000">
                <a:solidFill>
                  <a:schemeClr val="lt1"/>
                </a:solidFill>
              </a:defRPr>
            </a:lvl2pPr>
            <a:lvl3pPr lvl="2">
              <a:spcBef>
                <a:spcPts val="0"/>
              </a:spcBef>
              <a:buClr>
                <a:schemeClr val="lt1"/>
              </a:buClr>
              <a:buSzPct val="100000"/>
              <a:defRPr sz="10000">
                <a:solidFill>
                  <a:schemeClr val="lt1"/>
                </a:solidFill>
              </a:defRPr>
            </a:lvl3pPr>
            <a:lvl4pPr lvl="3">
              <a:spcBef>
                <a:spcPts val="0"/>
              </a:spcBef>
              <a:buClr>
                <a:schemeClr val="lt1"/>
              </a:buClr>
              <a:buSzPct val="100000"/>
              <a:defRPr sz="10000">
                <a:solidFill>
                  <a:schemeClr val="lt1"/>
                </a:solidFill>
              </a:defRPr>
            </a:lvl4pPr>
            <a:lvl5pPr lvl="4">
              <a:spcBef>
                <a:spcPts val="0"/>
              </a:spcBef>
              <a:buClr>
                <a:schemeClr val="lt1"/>
              </a:buClr>
              <a:buSzPct val="100000"/>
              <a:defRPr sz="10000">
                <a:solidFill>
                  <a:schemeClr val="lt1"/>
                </a:solidFill>
              </a:defRPr>
            </a:lvl5pPr>
            <a:lvl6pPr lvl="5">
              <a:spcBef>
                <a:spcPts val="0"/>
              </a:spcBef>
              <a:buClr>
                <a:schemeClr val="lt1"/>
              </a:buClr>
              <a:buSzPct val="100000"/>
              <a:defRPr sz="10000">
                <a:solidFill>
                  <a:schemeClr val="lt1"/>
                </a:solidFill>
              </a:defRPr>
            </a:lvl6pPr>
            <a:lvl7pPr lvl="6">
              <a:spcBef>
                <a:spcPts val="0"/>
              </a:spcBef>
              <a:buClr>
                <a:schemeClr val="lt1"/>
              </a:buClr>
              <a:buSzPct val="100000"/>
              <a:defRPr sz="10000">
                <a:solidFill>
                  <a:schemeClr val="lt1"/>
                </a:solidFill>
              </a:defRPr>
            </a:lvl7pPr>
            <a:lvl8pPr lvl="7">
              <a:spcBef>
                <a:spcPts val="0"/>
              </a:spcBef>
              <a:buClr>
                <a:schemeClr val="lt1"/>
              </a:buClr>
              <a:buSzPct val="100000"/>
              <a:defRPr sz="10000">
                <a:solidFill>
                  <a:schemeClr val="lt1"/>
                </a:solidFill>
              </a:defRPr>
            </a:lvl8pPr>
            <a:lvl9pPr lvl="8">
              <a:spcBef>
                <a:spcPts val="0"/>
              </a:spcBef>
              <a:buClr>
                <a:schemeClr val="lt1"/>
              </a:buClr>
              <a:buSzPct val="100000"/>
              <a:defRPr sz="10000">
                <a:solidFill>
                  <a:schemeClr val="lt1"/>
                </a:solidFill>
              </a:defRPr>
            </a:lvl9pPr>
          </a:lstStyle>
          <a:p/>
        </p:txBody>
      </p:sp>
      <p:sp>
        <p:nvSpPr>
          <p:cNvPr id="56" name="Shape 56"/>
          <p:cNvSpPr txBox="1"/>
          <p:nvPr>
            <p:ph idx="1" type="body"/>
          </p:nvPr>
        </p:nvSpPr>
        <p:spPr>
          <a:xfrm>
            <a:off x="311700" y="2121425"/>
            <a:ext cx="5334900" cy="942600"/>
          </a:xfrm>
          <a:prstGeom prst="rect">
            <a:avLst/>
          </a:prstGeom>
        </p:spPr>
        <p:txBody>
          <a:bodyPr anchorCtr="0" anchor="t" bIns="91425" lIns="91425" rIns="91425" wrap="square" tIns="91425"/>
          <a:lstStyle>
            <a:lvl1pPr lvl="0">
              <a:spcBef>
                <a:spcPts val="0"/>
              </a:spcBef>
              <a:buClr>
                <a:schemeClr val="accent2"/>
              </a:buClr>
              <a:defRPr>
                <a:solidFill>
                  <a:schemeClr val="accent2"/>
                </a:solidFill>
              </a:defRPr>
            </a:lvl1pPr>
            <a:lvl2pPr lvl="1">
              <a:spcBef>
                <a:spcPts val="0"/>
              </a:spcBef>
              <a:buClr>
                <a:schemeClr val="accent2"/>
              </a:buClr>
              <a:defRPr>
                <a:solidFill>
                  <a:schemeClr val="accent2"/>
                </a:solidFill>
              </a:defRPr>
            </a:lvl2pPr>
            <a:lvl3pPr lvl="2">
              <a:spcBef>
                <a:spcPts val="0"/>
              </a:spcBef>
              <a:buClr>
                <a:schemeClr val="accent2"/>
              </a:buClr>
              <a:defRPr>
                <a:solidFill>
                  <a:schemeClr val="accent2"/>
                </a:solidFill>
              </a:defRPr>
            </a:lvl3pPr>
            <a:lvl4pPr lvl="3">
              <a:spcBef>
                <a:spcPts val="0"/>
              </a:spcBef>
              <a:buClr>
                <a:schemeClr val="accent2"/>
              </a:buClr>
              <a:defRPr>
                <a:solidFill>
                  <a:schemeClr val="accent2"/>
                </a:solidFill>
              </a:defRPr>
            </a:lvl4pPr>
            <a:lvl5pPr lvl="4">
              <a:spcBef>
                <a:spcPts val="0"/>
              </a:spcBef>
              <a:buClr>
                <a:schemeClr val="accent2"/>
              </a:buClr>
              <a:defRPr>
                <a:solidFill>
                  <a:schemeClr val="accent2"/>
                </a:solidFill>
              </a:defRPr>
            </a:lvl5pPr>
            <a:lvl6pPr lvl="5">
              <a:spcBef>
                <a:spcPts val="0"/>
              </a:spcBef>
              <a:buClr>
                <a:schemeClr val="accent2"/>
              </a:buClr>
              <a:defRPr>
                <a:solidFill>
                  <a:schemeClr val="accent2"/>
                </a:solidFill>
              </a:defRPr>
            </a:lvl6pPr>
            <a:lvl7pPr lvl="6">
              <a:spcBef>
                <a:spcPts val="0"/>
              </a:spcBef>
              <a:buClr>
                <a:schemeClr val="accent2"/>
              </a:buClr>
              <a:defRPr>
                <a:solidFill>
                  <a:schemeClr val="accent2"/>
                </a:solidFill>
              </a:defRPr>
            </a:lvl7pPr>
            <a:lvl8pPr lvl="7">
              <a:spcBef>
                <a:spcPts val="0"/>
              </a:spcBef>
              <a:buClr>
                <a:schemeClr val="accent2"/>
              </a:buClr>
              <a:defRPr>
                <a:solidFill>
                  <a:schemeClr val="accent2"/>
                </a:solidFill>
              </a:defRPr>
            </a:lvl8pPr>
            <a:lvl9pPr lvl="8">
              <a:spcBef>
                <a:spcPts val="0"/>
              </a:spcBef>
              <a:buClr>
                <a:schemeClr val="accent2"/>
              </a:buClr>
              <a:defRPr>
                <a:solidFill>
                  <a:schemeClr val="accent2"/>
                </a:solidFill>
              </a:defRPr>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8" name="Shape 58"/>
        <p:cNvGrpSpPr/>
        <p:nvPr/>
      </p:nvGrpSpPr>
      <p:grpSpPr>
        <a:xfrm>
          <a:off x="0" y="0"/>
          <a:ext cx="0" cy="0"/>
          <a:chOff x="0" y="0"/>
          <a:chExt cx="0" cy="0"/>
        </a:xfrm>
      </p:grpSpPr>
      <p:sp>
        <p:nvSpPr>
          <p:cNvPr id="59" name="Shape 5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14" name="Shape 14"/>
        <p:cNvGrpSpPr/>
        <p:nvPr/>
      </p:nvGrpSpPr>
      <p:grpSpPr>
        <a:xfrm>
          <a:off x="0" y="0"/>
          <a:ext cx="0" cy="0"/>
          <a:chOff x="0" y="0"/>
          <a:chExt cx="0" cy="0"/>
        </a:xfrm>
      </p:grpSpPr>
      <p:sp>
        <p:nvSpPr>
          <p:cNvPr id="15" name="Shape 15"/>
          <p:cNvSpPr/>
          <p:nvPr/>
        </p:nvSpPr>
        <p:spPr>
          <a:xfrm>
            <a:off x="0" y="48099"/>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Shape 17"/>
          <p:cNvSpPr txBox="1"/>
          <p:nvPr>
            <p:ph type="title"/>
          </p:nvPr>
        </p:nvSpPr>
        <p:spPr>
          <a:xfrm>
            <a:off x="311700" y="539725"/>
            <a:ext cx="8520600" cy="1282500"/>
          </a:xfrm>
          <a:prstGeom prst="rect">
            <a:avLst/>
          </a:prstGeom>
        </p:spPr>
        <p:txBody>
          <a:bodyPr anchorCtr="0" anchor="t" bIns="91425" lIns="91425" rIns="91425" wrap="square" tIns="91425"/>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solidFill>
                  <a:schemeClr val="accen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9"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Shape 23"/>
          <p:cNvSpPr txBox="1"/>
          <p:nvPr>
            <p:ph type="title"/>
          </p:nvPr>
        </p:nvSpPr>
        <p:spPr>
          <a:xfrm>
            <a:off x="311725" y="500925"/>
            <a:ext cx="3706500" cy="25089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24" name="Shape 24"/>
          <p:cNvSpPr txBox="1"/>
          <p:nvPr>
            <p:ph idx="1" type="body"/>
          </p:nvPr>
        </p:nvSpPr>
        <p:spPr>
          <a:xfrm>
            <a:off x="4644675" y="500925"/>
            <a:ext cx="4166400" cy="40986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6"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txBox="1"/>
          <p:nvPr>
            <p:ph type="title"/>
          </p:nvPr>
        </p:nvSpPr>
        <p:spPr>
          <a:xfrm>
            <a:off x="311725" y="500925"/>
            <a:ext cx="8520600" cy="6237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29" name="Shape 29"/>
          <p:cNvSpPr txBox="1"/>
          <p:nvPr>
            <p:ph idx="1" type="body"/>
          </p:nvPr>
        </p:nvSpPr>
        <p:spPr>
          <a:xfrm>
            <a:off x="311700" y="1505700"/>
            <a:ext cx="3999900" cy="3076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2" type="body"/>
          </p:nvPr>
        </p:nvSpPr>
        <p:spPr>
          <a:xfrm>
            <a:off x="4832400" y="1505700"/>
            <a:ext cx="3999900" cy="3076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2"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txBox="1"/>
          <p:nvPr>
            <p:ph type="title"/>
          </p:nvPr>
        </p:nvSpPr>
        <p:spPr>
          <a:xfrm>
            <a:off x="311725" y="500925"/>
            <a:ext cx="8520600" cy="6237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txBox="1"/>
          <p:nvPr>
            <p:ph type="title"/>
          </p:nvPr>
        </p:nvSpPr>
        <p:spPr>
          <a:xfrm>
            <a:off x="311725" y="500925"/>
            <a:ext cx="3127500" cy="18291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39" name="Shape 39"/>
          <p:cNvSpPr txBox="1"/>
          <p:nvPr>
            <p:ph idx="1" type="body"/>
          </p:nvPr>
        </p:nvSpPr>
        <p:spPr>
          <a:xfrm>
            <a:off x="311700" y="2390650"/>
            <a:ext cx="3127500" cy="2298000"/>
          </a:xfrm>
          <a:prstGeom prst="rect">
            <a:avLst/>
          </a:prstGeom>
        </p:spPr>
        <p:txBody>
          <a:bodyPr anchorCtr="0" anchor="t" bIns="91425" lIns="91425" rIns="91425" wrap="square" tIns="91425"/>
          <a:lstStyle>
            <a:lvl1pPr lvl="0">
              <a:spcBef>
                <a:spcPts val="0"/>
              </a:spcBef>
              <a:buClr>
                <a:schemeClr val="accent2"/>
              </a:buClr>
              <a:defRPr>
                <a:solidFill>
                  <a:schemeClr val="accent2"/>
                </a:solidFill>
              </a:defRPr>
            </a:lvl1pPr>
            <a:lvl2pPr lvl="1">
              <a:spcBef>
                <a:spcPts val="0"/>
              </a:spcBef>
              <a:buClr>
                <a:schemeClr val="accent2"/>
              </a:buClr>
              <a:defRPr>
                <a:solidFill>
                  <a:schemeClr val="accent2"/>
                </a:solidFill>
              </a:defRPr>
            </a:lvl2pPr>
            <a:lvl3pPr lvl="2">
              <a:spcBef>
                <a:spcPts val="0"/>
              </a:spcBef>
              <a:buClr>
                <a:schemeClr val="accent2"/>
              </a:buClr>
              <a:defRPr>
                <a:solidFill>
                  <a:schemeClr val="accent2"/>
                </a:solidFill>
              </a:defRPr>
            </a:lvl3pPr>
            <a:lvl4pPr lvl="3">
              <a:spcBef>
                <a:spcPts val="0"/>
              </a:spcBef>
              <a:buClr>
                <a:schemeClr val="accent2"/>
              </a:buClr>
              <a:defRPr>
                <a:solidFill>
                  <a:schemeClr val="accent2"/>
                </a:solidFill>
              </a:defRPr>
            </a:lvl4pPr>
            <a:lvl5pPr lvl="4">
              <a:spcBef>
                <a:spcPts val="0"/>
              </a:spcBef>
              <a:buClr>
                <a:schemeClr val="accent2"/>
              </a:buClr>
              <a:defRPr>
                <a:solidFill>
                  <a:schemeClr val="accent2"/>
                </a:solidFill>
              </a:defRPr>
            </a:lvl5pPr>
            <a:lvl6pPr lvl="5">
              <a:spcBef>
                <a:spcPts val="0"/>
              </a:spcBef>
              <a:buClr>
                <a:schemeClr val="accent2"/>
              </a:buClr>
              <a:defRPr>
                <a:solidFill>
                  <a:schemeClr val="accent2"/>
                </a:solidFill>
              </a:defRPr>
            </a:lvl6pPr>
            <a:lvl7pPr lvl="6">
              <a:spcBef>
                <a:spcPts val="0"/>
              </a:spcBef>
              <a:buClr>
                <a:schemeClr val="accent2"/>
              </a:buClr>
              <a:defRPr>
                <a:solidFill>
                  <a:schemeClr val="accent2"/>
                </a:solidFill>
              </a:defRPr>
            </a:lvl7pPr>
            <a:lvl8pPr lvl="7">
              <a:spcBef>
                <a:spcPts val="0"/>
              </a:spcBef>
              <a:buClr>
                <a:schemeClr val="accent2"/>
              </a:buClr>
              <a:defRPr>
                <a:solidFill>
                  <a:schemeClr val="accent2"/>
                </a:solidFill>
              </a:defRPr>
            </a:lvl8pPr>
            <a:lvl9pPr lvl="8">
              <a:spcBef>
                <a:spcPts val="0"/>
              </a:spcBef>
              <a:buClr>
                <a:schemeClr val="accent2"/>
              </a:buClr>
              <a:defRPr>
                <a:solidFill>
                  <a:schemeClr val="accent2"/>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311675" y="798600"/>
            <a:ext cx="6247800" cy="3546300"/>
          </a:xfrm>
          <a:prstGeom prst="rect">
            <a:avLst/>
          </a:prstGeom>
        </p:spPr>
        <p:txBody>
          <a:bodyPr anchorCtr="0" anchor="ctr" bIns="91425" lIns="91425" rIns="91425" wrap="square" tIns="91425"/>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solidFill>
                  <a:schemeClr val="accen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4"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46" name="Shape 46"/>
          <p:cNvSpPr txBox="1"/>
          <p:nvPr>
            <p:ph type="title"/>
          </p:nvPr>
        </p:nvSpPr>
        <p:spPr>
          <a:xfrm>
            <a:off x="311300" y="500925"/>
            <a:ext cx="3704400" cy="20496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7" name="Shape 47"/>
          <p:cNvSpPr txBox="1"/>
          <p:nvPr>
            <p:ph idx="1" type="subTitle"/>
          </p:nvPr>
        </p:nvSpPr>
        <p:spPr>
          <a:xfrm>
            <a:off x="304800" y="2626725"/>
            <a:ext cx="3704400" cy="926700"/>
          </a:xfrm>
          <a:prstGeom prst="rect">
            <a:avLst/>
          </a:prstGeom>
        </p:spPr>
        <p:txBody>
          <a:bodyPr anchorCtr="0" anchor="t" bIns="91425" lIns="91425" rIns="91425" wrap="square" tIns="91425"/>
          <a:lstStyle>
            <a:lvl1pPr lvl="0">
              <a:lnSpc>
                <a:spcPct val="100000"/>
              </a:lnSpc>
              <a:spcBef>
                <a:spcPts val="0"/>
              </a:spcBef>
              <a:spcAft>
                <a:spcPts val="0"/>
              </a:spcAft>
              <a:buClr>
                <a:schemeClr val="accent2"/>
              </a:buClr>
              <a:buSzPct val="100000"/>
              <a:buNone/>
              <a:defRPr sz="1600">
                <a:solidFill>
                  <a:schemeClr val="accent2"/>
                </a:solidFill>
              </a:defRPr>
            </a:lvl1pPr>
            <a:lvl2pPr lvl="1">
              <a:lnSpc>
                <a:spcPct val="100000"/>
              </a:lnSpc>
              <a:spcBef>
                <a:spcPts val="0"/>
              </a:spcBef>
              <a:spcAft>
                <a:spcPts val="0"/>
              </a:spcAft>
              <a:buClr>
                <a:schemeClr val="accent2"/>
              </a:buClr>
              <a:buSzPct val="100000"/>
              <a:buNone/>
              <a:defRPr sz="1600">
                <a:solidFill>
                  <a:schemeClr val="accent2"/>
                </a:solidFill>
              </a:defRPr>
            </a:lvl2pPr>
            <a:lvl3pPr lvl="2">
              <a:lnSpc>
                <a:spcPct val="100000"/>
              </a:lnSpc>
              <a:spcBef>
                <a:spcPts val="0"/>
              </a:spcBef>
              <a:spcAft>
                <a:spcPts val="0"/>
              </a:spcAft>
              <a:buClr>
                <a:schemeClr val="accent2"/>
              </a:buClr>
              <a:buSzPct val="100000"/>
              <a:buNone/>
              <a:defRPr sz="1600">
                <a:solidFill>
                  <a:schemeClr val="accent2"/>
                </a:solidFill>
              </a:defRPr>
            </a:lvl3pPr>
            <a:lvl4pPr lvl="3">
              <a:lnSpc>
                <a:spcPct val="100000"/>
              </a:lnSpc>
              <a:spcBef>
                <a:spcPts val="0"/>
              </a:spcBef>
              <a:spcAft>
                <a:spcPts val="0"/>
              </a:spcAft>
              <a:buClr>
                <a:schemeClr val="accent2"/>
              </a:buClr>
              <a:buSzPct val="100000"/>
              <a:buNone/>
              <a:defRPr sz="1600">
                <a:solidFill>
                  <a:schemeClr val="accent2"/>
                </a:solidFill>
              </a:defRPr>
            </a:lvl4pPr>
            <a:lvl5pPr lvl="4">
              <a:lnSpc>
                <a:spcPct val="100000"/>
              </a:lnSpc>
              <a:spcBef>
                <a:spcPts val="0"/>
              </a:spcBef>
              <a:spcAft>
                <a:spcPts val="0"/>
              </a:spcAft>
              <a:buClr>
                <a:schemeClr val="accent2"/>
              </a:buClr>
              <a:buSzPct val="100000"/>
              <a:buNone/>
              <a:defRPr sz="1600">
                <a:solidFill>
                  <a:schemeClr val="accent2"/>
                </a:solidFill>
              </a:defRPr>
            </a:lvl5pPr>
            <a:lvl6pPr lvl="5">
              <a:lnSpc>
                <a:spcPct val="100000"/>
              </a:lnSpc>
              <a:spcBef>
                <a:spcPts val="0"/>
              </a:spcBef>
              <a:spcAft>
                <a:spcPts val="0"/>
              </a:spcAft>
              <a:buClr>
                <a:schemeClr val="accent2"/>
              </a:buClr>
              <a:buSzPct val="100000"/>
              <a:buNone/>
              <a:defRPr sz="1600">
                <a:solidFill>
                  <a:schemeClr val="accent2"/>
                </a:solidFill>
              </a:defRPr>
            </a:lvl6pPr>
            <a:lvl7pPr lvl="6">
              <a:lnSpc>
                <a:spcPct val="100000"/>
              </a:lnSpc>
              <a:spcBef>
                <a:spcPts val="0"/>
              </a:spcBef>
              <a:spcAft>
                <a:spcPts val="0"/>
              </a:spcAft>
              <a:buClr>
                <a:schemeClr val="accent2"/>
              </a:buClr>
              <a:buSzPct val="100000"/>
              <a:buNone/>
              <a:defRPr sz="1600">
                <a:solidFill>
                  <a:schemeClr val="accent2"/>
                </a:solidFill>
              </a:defRPr>
            </a:lvl7pPr>
            <a:lvl8pPr lvl="7">
              <a:lnSpc>
                <a:spcPct val="100000"/>
              </a:lnSpc>
              <a:spcBef>
                <a:spcPts val="0"/>
              </a:spcBef>
              <a:spcAft>
                <a:spcPts val="0"/>
              </a:spcAft>
              <a:buClr>
                <a:schemeClr val="accent2"/>
              </a:buClr>
              <a:buSzPct val="100000"/>
              <a:buNone/>
              <a:defRPr sz="1600">
                <a:solidFill>
                  <a:schemeClr val="accent2"/>
                </a:solidFill>
              </a:defRPr>
            </a:lvl8pPr>
            <a:lvl9pPr lvl="8">
              <a:lnSpc>
                <a:spcPct val="100000"/>
              </a:lnSpc>
              <a:spcBef>
                <a:spcPts val="0"/>
              </a:spcBef>
              <a:spcAft>
                <a:spcPts val="0"/>
              </a:spcAft>
              <a:buClr>
                <a:schemeClr val="accent2"/>
              </a:buClr>
              <a:buSzPct val="100000"/>
              <a:buNone/>
              <a:defRPr sz="1600">
                <a:solidFill>
                  <a:schemeClr val="accent2"/>
                </a:solidFill>
              </a:defRPr>
            </a:lvl9pPr>
          </a:lstStyle>
          <a:p/>
        </p:txBody>
      </p:sp>
      <p:sp>
        <p:nvSpPr>
          <p:cNvPr id="48" name="Shape 48"/>
          <p:cNvSpPr txBox="1"/>
          <p:nvPr>
            <p:ph idx="2" type="body"/>
          </p:nvPr>
        </p:nvSpPr>
        <p:spPr>
          <a:xfrm>
            <a:off x="4879025" y="500925"/>
            <a:ext cx="3954000" cy="4111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0"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52" name="Shape 52"/>
          <p:cNvSpPr txBox="1"/>
          <p:nvPr>
            <p:ph idx="1" type="body"/>
          </p:nvPr>
        </p:nvSpPr>
        <p:spPr>
          <a:xfrm>
            <a:off x="311700" y="4521400"/>
            <a:ext cx="7979400" cy="460500"/>
          </a:xfrm>
          <a:prstGeom prst="rect">
            <a:avLst/>
          </a:prstGeom>
        </p:spPr>
        <p:txBody>
          <a:bodyPr anchorCtr="0" anchor="ctr" bIns="91425" lIns="91425" rIns="91425" wrap="square" tIns="91425"/>
          <a:lstStyle>
            <a:lvl1pPr lvl="0">
              <a:lnSpc>
                <a:spcPct val="100000"/>
              </a:lnSpc>
              <a:spcBef>
                <a:spcPts val="0"/>
              </a:spcBef>
              <a:spcAft>
                <a:spcPts val="0"/>
              </a:spcAft>
              <a:buClr>
                <a:schemeClr val="lt1"/>
              </a:buClr>
              <a:buFont typeface="Merriweather"/>
              <a:buNone/>
              <a:defRPr>
                <a:solidFill>
                  <a:schemeClr val="lt1"/>
                </a:solidFill>
                <a:latin typeface="Merriweather"/>
                <a:ea typeface="Merriweather"/>
                <a:cs typeface="Merriweather"/>
                <a:sym typeface="Merriweather"/>
              </a:defRPr>
            </a:lvl1pPr>
          </a:lstStyle>
          <a:p/>
        </p:txBody>
      </p:sp>
      <p:sp>
        <p:nvSpPr>
          <p:cNvPr id="53" name="Shape 5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s">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1pPr>
            <a:lvl2pPr lvl="1">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2pPr>
            <a:lvl3pPr lvl="2">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3pPr>
            <a:lvl4pPr lvl="3">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4pPr>
            <a:lvl5pPr lvl="4">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5pPr>
            <a:lvl6pPr lvl="5">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6pPr>
            <a:lvl7pPr lvl="6">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7pPr>
            <a:lvl8pPr lvl="7">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8pPr>
            <a:lvl9pPr lvl="8">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Roboto"/>
              <a:buChar char="●"/>
              <a:defRPr sz="13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s" sz="1000">
                <a:solidFill>
                  <a:schemeClr val="dk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pytorch.org/docs/master/multiprocessing.html#module-torch.multiprocessing" TargetMode="External"/><Relationship Id="rId4" Type="http://schemas.openxmlformats.org/officeDocument/2006/relationships/hyperlink" Target="https://docs.python.org/2/library/multiprocessing.html#module-multiprocessing" TargetMode="External"/><Relationship Id="rId5" Type="http://schemas.openxmlformats.org/officeDocument/2006/relationships/hyperlink" Target="https://docs.python.org/2/library/multiprocessing.html#multiprocessing.Queu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hyperlink" Target="https://arxiv.org/find/cs/1/au:+Radford_A/0/1/0/all/0/1" TargetMode="External"/><Relationship Id="rId5" Type="http://schemas.openxmlformats.org/officeDocument/2006/relationships/hyperlink" Target="https://arxiv.org/find/cs/1/au:+Metz_L/0/1/0/all/0/1" TargetMode="External"/><Relationship Id="rId6" Type="http://schemas.openxmlformats.org/officeDocument/2006/relationships/hyperlink" Target="https://arxiv.org/find/cs/1/au:+Chintala_S/0/1/0/all/0/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hyperlink" Target="https://arxiv.org/find/cs/1/au:+Radford_A/0/1/0/all/0/1" TargetMode="External"/><Relationship Id="rId5" Type="http://schemas.openxmlformats.org/officeDocument/2006/relationships/hyperlink" Target="https://arxiv.org/find/cs/1/au:+Metz_L/0/1/0/all/0/1" TargetMode="External"/><Relationship Id="rId6" Type="http://schemas.openxmlformats.org/officeDocument/2006/relationships/hyperlink" Target="https://arxiv.org/find/cs/1/au:+Chintala_S/0/1/0/all/0/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hyperlink" Target="http://3dgan.csail.mit.edu/" TargetMode="External"/><Relationship Id="rId4" Type="http://schemas.openxmlformats.org/officeDocument/2006/relationships/hyperlink" Target="https://www.youtube.com/watch?v=9reHvktowLY" TargetMode="External"/><Relationship Id="rId5" Type="http://schemas.openxmlformats.org/officeDocument/2006/relationships/hyperlink" Target="http://carlvondrick.com/tinyvide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8.gif"/><Relationship Id="rId4" Type="http://schemas.openxmlformats.org/officeDocument/2006/relationships/hyperlink" Target="http://www.inference.vc/an-alternative-update-rule-for-generative-adversarial-network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hyperlink" Target="https://danieltakeshi.github.io/2017/03/05/understanding-generative-adversarial-network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3.gif"/><Relationship Id="rId4" Type="http://schemas.openxmlformats.org/officeDocument/2006/relationships/image" Target="../media/image50.gif"/><Relationship Id="rId5" Type="http://schemas.openxmlformats.org/officeDocument/2006/relationships/hyperlink" Target="http://www.inference.vc/my-notes-on-the-numerics-of-gans/" TargetMode="External"/><Relationship Id="rId6" Type="http://schemas.openxmlformats.org/officeDocument/2006/relationships/hyperlink" Target="https://arxiv.org/abs/1705.1046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hyperlink" Target="https://github.com/soumith/ganhack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hyperlink" Target="https://github.com/pytorch/examples/blob/master/dcgan/main.py" TargetMode="External"/><Relationship Id="rId4" Type="http://schemas.openxmlformats.org/officeDocument/2006/relationships/image" Target="../media/image48.png"/><Relationship Id="rId5" Type="http://schemas.openxmlformats.org/officeDocument/2006/relationships/image" Target="../media/image42.png"/><Relationship Id="rId6" Type="http://schemas.openxmlformats.org/officeDocument/2006/relationships/image" Target="../media/image44.png"/><Relationship Id="rId7"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ctrTitle"/>
          </p:nvPr>
        </p:nvSpPr>
        <p:spPr>
          <a:xfrm>
            <a:off x="311700" y="503825"/>
            <a:ext cx="8520600" cy="1282500"/>
          </a:xfrm>
          <a:prstGeom prst="rect">
            <a:avLst/>
          </a:prstGeom>
        </p:spPr>
        <p:txBody>
          <a:bodyPr anchorCtr="0" anchor="t" bIns="91425" lIns="91425" rIns="91425" wrap="square" tIns="91425">
            <a:noAutofit/>
          </a:bodyPr>
          <a:lstStyle/>
          <a:p>
            <a:pPr lvl="0">
              <a:spcBef>
                <a:spcPts val="0"/>
              </a:spcBef>
              <a:buNone/>
            </a:pPr>
            <a:r>
              <a:rPr lang="es"/>
              <a:t>PyTorch and GAN</a:t>
            </a:r>
          </a:p>
        </p:txBody>
      </p:sp>
      <p:sp>
        <p:nvSpPr>
          <p:cNvPr id="65" name="Shape 65"/>
          <p:cNvSpPr txBox="1"/>
          <p:nvPr>
            <p:ph idx="1" type="subTitle"/>
          </p:nvPr>
        </p:nvSpPr>
        <p:spPr>
          <a:xfrm>
            <a:off x="311700" y="1878560"/>
            <a:ext cx="4242600" cy="738300"/>
          </a:xfrm>
          <a:prstGeom prst="rect">
            <a:avLst/>
          </a:prstGeom>
        </p:spPr>
        <p:txBody>
          <a:bodyPr anchorCtr="0" anchor="t" bIns="91425" lIns="91425" rIns="91425" wrap="square" tIns="91425">
            <a:noAutofit/>
          </a:bodyPr>
          <a:lstStyle/>
          <a:p>
            <a:pPr lvl="0">
              <a:spcBef>
                <a:spcPts val="0"/>
              </a:spcBef>
              <a:buNone/>
            </a:pPr>
            <a:r>
              <a:rPr lang="es"/>
              <a:t>Charlie Lu</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rPr lang="es"/>
              <a:t>Numpy Bridge</a:t>
            </a:r>
          </a:p>
        </p:txBody>
      </p:sp>
      <p:sp>
        <p:nvSpPr>
          <p:cNvPr id="129" name="Shape 129"/>
          <p:cNvSpPr txBox="1"/>
          <p:nvPr>
            <p:ph idx="2" type="body"/>
          </p:nvPr>
        </p:nvSpPr>
        <p:spPr>
          <a:xfrm>
            <a:off x="4003600" y="1936800"/>
            <a:ext cx="4828800" cy="2645100"/>
          </a:xfrm>
          <a:prstGeom prst="rect">
            <a:avLst/>
          </a:prstGeom>
        </p:spPr>
        <p:txBody>
          <a:bodyPr anchorCtr="0" anchor="t" bIns="91425" lIns="91425" rIns="91425" wrap="square" tIns="91425">
            <a:noAutofit/>
          </a:bodyPr>
          <a:lstStyle/>
          <a:p>
            <a:pPr indent="0" lvl="0" marL="139700" marR="139700" rtl="0">
              <a:spcBef>
                <a:spcPts val="0"/>
              </a:spcBef>
              <a:spcAft>
                <a:spcPts val="0"/>
              </a:spcAft>
              <a:buNone/>
            </a:pPr>
            <a:r>
              <a:rPr lang="es" sz="1800">
                <a:solidFill>
                  <a:srgbClr val="586E75"/>
                </a:solidFill>
                <a:highlight>
                  <a:srgbClr val="FAFAFA"/>
                </a:highlight>
                <a:latin typeface="Consolas"/>
                <a:ea typeface="Consolas"/>
                <a:cs typeface="Consolas"/>
                <a:sym typeface="Consolas"/>
              </a:rPr>
              <a:t> import torch</a:t>
            </a:r>
          </a:p>
          <a:p>
            <a:pPr indent="0" lvl="0" marL="139700" marR="139700" rtl="0">
              <a:spcBef>
                <a:spcPts val="0"/>
              </a:spcBef>
              <a:spcAft>
                <a:spcPts val="0"/>
              </a:spcAft>
              <a:buNone/>
            </a:pPr>
            <a:r>
              <a:rPr lang="es" sz="1800">
                <a:solidFill>
                  <a:srgbClr val="494E52"/>
                </a:solidFill>
                <a:highlight>
                  <a:srgbClr val="FAFAFA"/>
                </a:highlight>
                <a:latin typeface="Consolas"/>
                <a:ea typeface="Consolas"/>
                <a:cs typeface="Consolas"/>
                <a:sym typeface="Consolas"/>
              </a:rPr>
              <a:t> </a:t>
            </a:r>
            <a:r>
              <a:rPr lang="es" sz="1800">
                <a:solidFill>
                  <a:srgbClr val="586E75"/>
                </a:solidFill>
                <a:highlight>
                  <a:srgbClr val="FAFAFA"/>
                </a:highlight>
                <a:latin typeface="Consolas"/>
                <a:ea typeface="Consolas"/>
                <a:cs typeface="Consolas"/>
                <a:sym typeface="Consolas"/>
              </a:rPr>
              <a:t>A</a:t>
            </a:r>
            <a:r>
              <a:rPr lang="es" sz="1800">
                <a:solidFill>
                  <a:srgbClr val="494E52"/>
                </a:solidFill>
                <a:highlight>
                  <a:srgbClr val="FAFAFA"/>
                </a:highlight>
                <a:latin typeface="Consolas"/>
                <a:ea typeface="Consolas"/>
                <a:cs typeface="Consolas"/>
                <a:sym typeface="Consolas"/>
              </a:rPr>
              <a:t> </a:t>
            </a:r>
            <a:r>
              <a:rPr lang="es" sz="1800">
                <a:solidFill>
                  <a:srgbClr val="859900"/>
                </a:solidFill>
                <a:highlight>
                  <a:srgbClr val="FAFAFA"/>
                </a:highlight>
                <a:latin typeface="Consolas"/>
                <a:ea typeface="Consolas"/>
                <a:cs typeface="Consolas"/>
                <a:sym typeface="Consolas"/>
              </a:rPr>
              <a:t>=</a:t>
            </a:r>
            <a:r>
              <a:rPr lang="es" sz="1800">
                <a:solidFill>
                  <a:srgbClr val="494E52"/>
                </a:solidFill>
                <a:highlight>
                  <a:srgbClr val="FAFAFA"/>
                </a:highlight>
                <a:latin typeface="Consolas"/>
                <a:ea typeface="Consolas"/>
                <a:cs typeface="Consolas"/>
                <a:sym typeface="Consolas"/>
              </a:rPr>
              <a:t> </a:t>
            </a:r>
            <a:r>
              <a:rPr lang="es" sz="1800">
                <a:solidFill>
                  <a:srgbClr val="586E75"/>
                </a:solidFill>
                <a:highlight>
                  <a:srgbClr val="FAFAFA"/>
                </a:highlight>
                <a:latin typeface="Consolas"/>
                <a:ea typeface="Consolas"/>
                <a:cs typeface="Consolas"/>
                <a:sym typeface="Consolas"/>
              </a:rPr>
              <a:t>np</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ones(</a:t>
            </a:r>
            <a:r>
              <a:rPr lang="es" sz="1800">
                <a:solidFill>
                  <a:srgbClr val="2AA198"/>
                </a:solidFill>
                <a:highlight>
                  <a:srgbClr val="FAFAFA"/>
                </a:highlight>
                <a:latin typeface="Consolas"/>
                <a:ea typeface="Consolas"/>
                <a:cs typeface="Consolas"/>
                <a:sym typeface="Consolas"/>
              </a:rPr>
              <a:t>3, 2</a:t>
            </a:r>
            <a:r>
              <a:rPr lang="es" sz="1800">
                <a:solidFill>
                  <a:srgbClr val="586E75"/>
                </a:solidFill>
                <a:highlight>
                  <a:srgbClr val="FAFAFA"/>
                </a:highlight>
                <a:latin typeface="Consolas"/>
                <a:ea typeface="Consolas"/>
                <a:cs typeface="Consolas"/>
                <a:sym typeface="Consolas"/>
              </a:rPr>
              <a:t>)</a:t>
            </a:r>
          </a:p>
          <a:p>
            <a:pPr indent="0" lvl="0" marL="139700" marR="139700" rtl="0">
              <a:spcBef>
                <a:spcPts val="0"/>
              </a:spcBef>
              <a:spcAft>
                <a:spcPts val="0"/>
              </a:spcAft>
              <a:buNone/>
            </a:pPr>
            <a:r>
              <a:rPr lang="es" sz="1800">
                <a:solidFill>
                  <a:srgbClr val="494E52"/>
                </a:solidFill>
                <a:highlight>
                  <a:srgbClr val="FAFAFA"/>
                </a:highlight>
                <a:latin typeface="Consolas"/>
                <a:ea typeface="Consolas"/>
                <a:cs typeface="Consolas"/>
                <a:sym typeface="Consolas"/>
              </a:rPr>
              <a:t> </a:t>
            </a:r>
            <a:r>
              <a:rPr lang="es" sz="1800">
                <a:solidFill>
                  <a:srgbClr val="586E75"/>
                </a:solidFill>
                <a:highlight>
                  <a:srgbClr val="FAFAFA"/>
                </a:highlight>
                <a:latin typeface="Consolas"/>
                <a:ea typeface="Consolas"/>
                <a:cs typeface="Consolas"/>
                <a:sym typeface="Consolas"/>
              </a:rPr>
              <a:t>B</a:t>
            </a:r>
            <a:r>
              <a:rPr lang="es" sz="1800">
                <a:solidFill>
                  <a:srgbClr val="494E52"/>
                </a:solidFill>
                <a:highlight>
                  <a:srgbClr val="FAFAFA"/>
                </a:highlight>
                <a:latin typeface="Consolas"/>
                <a:ea typeface="Consolas"/>
                <a:cs typeface="Consolas"/>
                <a:sym typeface="Consolas"/>
              </a:rPr>
              <a:t> </a:t>
            </a:r>
            <a:r>
              <a:rPr lang="es" sz="1800">
                <a:solidFill>
                  <a:srgbClr val="859900"/>
                </a:solidFill>
                <a:highlight>
                  <a:srgbClr val="FAFAFA"/>
                </a:highlight>
                <a:latin typeface="Consolas"/>
                <a:ea typeface="Consolas"/>
                <a:cs typeface="Consolas"/>
                <a:sym typeface="Consolas"/>
              </a:rPr>
              <a:t>=</a:t>
            </a:r>
            <a:r>
              <a:rPr lang="es" sz="1800">
                <a:solidFill>
                  <a:srgbClr val="494E52"/>
                </a:solidFill>
                <a:highlight>
                  <a:srgbClr val="FAFAFA"/>
                </a:highlight>
                <a:latin typeface="Consolas"/>
                <a:ea typeface="Consolas"/>
                <a:cs typeface="Consolas"/>
                <a:sym typeface="Consolas"/>
              </a:rPr>
              <a:t> </a:t>
            </a:r>
            <a:r>
              <a:rPr lang="es" sz="1800">
                <a:solidFill>
                  <a:srgbClr val="586E75"/>
                </a:solidFill>
                <a:highlight>
                  <a:srgbClr val="FAFAFA"/>
                </a:highlight>
                <a:latin typeface="Consolas"/>
                <a:ea typeface="Consolas"/>
                <a:cs typeface="Consolas"/>
                <a:sym typeface="Consolas"/>
              </a:rPr>
              <a:t>torch</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from_numpy(A)</a:t>
            </a:r>
          </a:p>
          <a:p>
            <a:pPr indent="0" lvl="0" marL="139700" marR="139700" rtl="0">
              <a:spcBef>
                <a:spcPts val="0"/>
              </a:spcBef>
              <a:spcAft>
                <a:spcPts val="0"/>
              </a:spcAft>
              <a:buNone/>
            </a:pPr>
            <a:r>
              <a:rPr lang="es" sz="1800">
                <a:solidFill>
                  <a:srgbClr val="586E75"/>
                </a:solidFill>
                <a:highlight>
                  <a:srgbClr val="FAFAFA"/>
                </a:highlight>
                <a:latin typeface="Consolas"/>
                <a:ea typeface="Consolas"/>
                <a:cs typeface="Consolas"/>
                <a:sym typeface="Consolas"/>
              </a:rPr>
              <a:t> C </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 torch</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randn(</a:t>
            </a:r>
            <a:r>
              <a:rPr lang="es" sz="1800">
                <a:solidFill>
                  <a:srgbClr val="2AA198"/>
                </a:solidFill>
                <a:highlight>
                  <a:srgbClr val="FAFAFA"/>
                </a:highlight>
                <a:latin typeface="Consolas"/>
                <a:ea typeface="Consolas"/>
                <a:cs typeface="Consolas"/>
                <a:sym typeface="Consolas"/>
              </a:rPr>
              <a:t>2, 3</a:t>
            </a:r>
            <a:r>
              <a:rPr lang="es" sz="1800">
                <a:solidFill>
                  <a:srgbClr val="586E75"/>
                </a:solidFill>
                <a:highlight>
                  <a:srgbClr val="FAFAFA"/>
                </a:highlight>
                <a:latin typeface="Consolas"/>
                <a:ea typeface="Consolas"/>
                <a:cs typeface="Consolas"/>
                <a:sym typeface="Consolas"/>
              </a:rPr>
              <a:t>)</a:t>
            </a:r>
          </a:p>
          <a:p>
            <a:pPr indent="0" lvl="0" marL="139700" marR="139700" rtl="0">
              <a:spcBef>
                <a:spcPts val="0"/>
              </a:spcBef>
              <a:spcAft>
                <a:spcPts val="0"/>
              </a:spcAft>
              <a:buNone/>
            </a:pPr>
            <a:r>
              <a:rPr lang="es" sz="1800">
                <a:solidFill>
                  <a:srgbClr val="586E75"/>
                </a:solidFill>
                <a:highlight>
                  <a:srgbClr val="FAFAFA"/>
                </a:highlight>
                <a:latin typeface="Consolas"/>
                <a:ea typeface="Consolas"/>
                <a:cs typeface="Consolas"/>
                <a:sym typeface="Consolas"/>
              </a:rPr>
              <a:t> A </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 B</a:t>
            </a:r>
          </a:p>
          <a:p>
            <a:pPr indent="0" lvl="0" marL="139700" marR="139700" rtl="0">
              <a:spcBef>
                <a:spcPts val="0"/>
              </a:spcBef>
              <a:spcAft>
                <a:spcPts val="0"/>
              </a:spcAft>
              <a:buNone/>
            </a:pPr>
            <a:r>
              <a:rPr lang="es" sz="1800">
                <a:solidFill>
                  <a:srgbClr val="586E75"/>
                </a:solidFill>
                <a:highlight>
                  <a:srgbClr val="FAFAFA"/>
                </a:highlight>
                <a:latin typeface="Consolas"/>
                <a:ea typeface="Consolas"/>
                <a:cs typeface="Consolas"/>
                <a:sym typeface="Consolas"/>
              </a:rPr>
              <a:t> _</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size() </a:t>
            </a:r>
            <a:r>
              <a:rPr lang="es" sz="1800">
                <a:solidFill>
                  <a:srgbClr val="2AA198"/>
                </a:solidFill>
                <a:highlight>
                  <a:srgbClr val="FAFAFA"/>
                </a:highlight>
                <a:latin typeface="Consolas"/>
                <a:ea typeface="Consolas"/>
                <a:cs typeface="Consolas"/>
                <a:sym typeface="Consolas"/>
              </a:rPr>
              <a:t># (3, 3)</a:t>
            </a:r>
          </a:p>
          <a:p>
            <a:pPr indent="0" lvl="0" marL="139700" marR="139700" rtl="0">
              <a:spcBef>
                <a:spcPts val="0"/>
              </a:spcBef>
              <a:spcAft>
                <a:spcPts val="0"/>
              </a:spcAft>
              <a:buNone/>
            </a:pPr>
            <a:r>
              <a:t/>
            </a:r>
            <a:endParaRPr sz="1800">
              <a:solidFill>
                <a:srgbClr val="586E75"/>
              </a:solidFill>
              <a:highlight>
                <a:srgbClr val="FAFAFA"/>
              </a:highlight>
              <a:latin typeface="Consolas"/>
              <a:ea typeface="Consolas"/>
              <a:cs typeface="Consolas"/>
              <a:sym typeface="Consolas"/>
            </a:endParaRPr>
          </a:p>
          <a:p>
            <a:pPr lvl="0">
              <a:spcBef>
                <a:spcPts val="0"/>
              </a:spcBef>
              <a:buNone/>
            </a:pPr>
            <a:r>
              <a:t/>
            </a:r>
            <a:endParaRPr sz="1800"/>
          </a:p>
        </p:txBody>
      </p:sp>
      <p:sp>
        <p:nvSpPr>
          <p:cNvPr id="130" name="Shape 130"/>
          <p:cNvSpPr txBox="1"/>
          <p:nvPr>
            <p:ph idx="1" type="body"/>
          </p:nvPr>
        </p:nvSpPr>
        <p:spPr>
          <a:xfrm>
            <a:off x="237550" y="1936800"/>
            <a:ext cx="3999900" cy="2645100"/>
          </a:xfrm>
          <a:prstGeom prst="rect">
            <a:avLst/>
          </a:prstGeom>
        </p:spPr>
        <p:txBody>
          <a:bodyPr anchorCtr="0" anchor="t" bIns="91425" lIns="91425" rIns="91425" wrap="square" tIns="91425">
            <a:noAutofit/>
          </a:bodyPr>
          <a:lstStyle/>
          <a:p>
            <a:pPr indent="0" lvl="0" marL="139700" marR="139700" rtl="0">
              <a:spcBef>
                <a:spcPts val="0"/>
              </a:spcBef>
              <a:spcAft>
                <a:spcPts val="0"/>
              </a:spcAft>
              <a:buNone/>
            </a:pPr>
            <a:r>
              <a:rPr lang="es" sz="1800">
                <a:solidFill>
                  <a:srgbClr val="586E75"/>
                </a:solidFill>
                <a:highlight>
                  <a:srgbClr val="FAFAFA"/>
                </a:highlight>
                <a:latin typeface="Consolas"/>
                <a:ea typeface="Consolas"/>
                <a:cs typeface="Consolas"/>
                <a:sym typeface="Consolas"/>
              </a:rPr>
              <a:t> import numpy as np</a:t>
            </a:r>
          </a:p>
          <a:p>
            <a:pPr indent="0" lvl="0" marL="139700" marR="139700" rtl="0">
              <a:spcBef>
                <a:spcPts val="0"/>
              </a:spcBef>
              <a:spcAft>
                <a:spcPts val="0"/>
              </a:spcAft>
              <a:buNone/>
            </a:pPr>
            <a:r>
              <a:rPr lang="es" sz="1800">
                <a:solidFill>
                  <a:srgbClr val="494E52"/>
                </a:solidFill>
                <a:highlight>
                  <a:srgbClr val="FAFAFA"/>
                </a:highlight>
                <a:latin typeface="Consolas"/>
                <a:ea typeface="Consolas"/>
                <a:cs typeface="Consolas"/>
                <a:sym typeface="Consolas"/>
              </a:rPr>
              <a:t> </a:t>
            </a:r>
            <a:r>
              <a:rPr lang="es" sz="1800">
                <a:solidFill>
                  <a:srgbClr val="586E75"/>
                </a:solidFill>
                <a:highlight>
                  <a:srgbClr val="FAFAFA"/>
                </a:highlight>
                <a:latin typeface="Consolas"/>
                <a:ea typeface="Consolas"/>
                <a:cs typeface="Consolas"/>
                <a:sym typeface="Consolas"/>
              </a:rPr>
              <a:t>A</a:t>
            </a:r>
            <a:r>
              <a:rPr lang="es" sz="1800">
                <a:solidFill>
                  <a:srgbClr val="494E52"/>
                </a:solidFill>
                <a:highlight>
                  <a:srgbClr val="FAFAFA"/>
                </a:highlight>
                <a:latin typeface="Consolas"/>
                <a:ea typeface="Consolas"/>
                <a:cs typeface="Consolas"/>
                <a:sym typeface="Consolas"/>
              </a:rPr>
              <a:t> </a:t>
            </a:r>
            <a:r>
              <a:rPr lang="es" sz="1800">
                <a:solidFill>
                  <a:srgbClr val="859900"/>
                </a:solidFill>
                <a:highlight>
                  <a:srgbClr val="FAFAFA"/>
                </a:highlight>
                <a:latin typeface="Consolas"/>
                <a:ea typeface="Consolas"/>
                <a:cs typeface="Consolas"/>
                <a:sym typeface="Consolas"/>
              </a:rPr>
              <a:t>=</a:t>
            </a:r>
            <a:r>
              <a:rPr lang="es" sz="1800">
                <a:solidFill>
                  <a:srgbClr val="494E52"/>
                </a:solidFill>
                <a:highlight>
                  <a:srgbClr val="FAFAFA"/>
                </a:highlight>
                <a:latin typeface="Consolas"/>
                <a:ea typeface="Consolas"/>
                <a:cs typeface="Consolas"/>
                <a:sym typeface="Consolas"/>
              </a:rPr>
              <a:t> </a:t>
            </a:r>
            <a:r>
              <a:rPr lang="es" sz="1800">
                <a:solidFill>
                  <a:srgbClr val="586E75"/>
                </a:solidFill>
                <a:highlight>
                  <a:srgbClr val="FAFAFA"/>
                </a:highlight>
                <a:latin typeface="Consolas"/>
                <a:ea typeface="Consolas"/>
                <a:cs typeface="Consolas"/>
                <a:sym typeface="Consolas"/>
              </a:rPr>
              <a:t>torch</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ones(</a:t>
            </a:r>
            <a:r>
              <a:rPr lang="es" sz="1800">
                <a:solidFill>
                  <a:srgbClr val="2AA198"/>
                </a:solidFill>
                <a:highlight>
                  <a:srgbClr val="FAFAFA"/>
                </a:highlight>
                <a:latin typeface="Consolas"/>
                <a:ea typeface="Consolas"/>
                <a:cs typeface="Consolas"/>
                <a:sym typeface="Consolas"/>
              </a:rPr>
              <a:t>3, 2</a:t>
            </a:r>
            <a:r>
              <a:rPr lang="es" sz="1800">
                <a:solidFill>
                  <a:srgbClr val="586E75"/>
                </a:solidFill>
                <a:highlight>
                  <a:srgbClr val="FAFAFA"/>
                </a:highlight>
                <a:latin typeface="Consolas"/>
                <a:ea typeface="Consolas"/>
                <a:cs typeface="Consolas"/>
                <a:sym typeface="Consolas"/>
              </a:rPr>
              <a:t>)</a:t>
            </a:r>
          </a:p>
          <a:p>
            <a:pPr indent="0" lvl="0" marL="139700" marR="139700" rtl="0">
              <a:spcBef>
                <a:spcPts val="0"/>
              </a:spcBef>
              <a:spcAft>
                <a:spcPts val="0"/>
              </a:spcAft>
              <a:buNone/>
            </a:pPr>
            <a:r>
              <a:rPr lang="es" sz="1800">
                <a:solidFill>
                  <a:srgbClr val="494E52"/>
                </a:solidFill>
                <a:highlight>
                  <a:srgbClr val="FAFAFA"/>
                </a:highlight>
                <a:latin typeface="Consolas"/>
                <a:ea typeface="Consolas"/>
                <a:cs typeface="Consolas"/>
                <a:sym typeface="Consolas"/>
              </a:rPr>
              <a:t> </a:t>
            </a:r>
            <a:r>
              <a:rPr lang="es" sz="1800">
                <a:solidFill>
                  <a:srgbClr val="586E75"/>
                </a:solidFill>
                <a:highlight>
                  <a:srgbClr val="FAFAFA"/>
                </a:highlight>
                <a:latin typeface="Consolas"/>
                <a:ea typeface="Consolas"/>
                <a:cs typeface="Consolas"/>
                <a:sym typeface="Consolas"/>
              </a:rPr>
              <a:t>B</a:t>
            </a:r>
            <a:r>
              <a:rPr lang="es" sz="1800">
                <a:solidFill>
                  <a:srgbClr val="494E52"/>
                </a:solidFill>
                <a:highlight>
                  <a:srgbClr val="FAFAFA"/>
                </a:highlight>
                <a:latin typeface="Consolas"/>
                <a:ea typeface="Consolas"/>
                <a:cs typeface="Consolas"/>
                <a:sym typeface="Consolas"/>
              </a:rPr>
              <a:t> </a:t>
            </a:r>
            <a:r>
              <a:rPr lang="es" sz="1800">
                <a:solidFill>
                  <a:srgbClr val="859900"/>
                </a:solidFill>
                <a:highlight>
                  <a:srgbClr val="FAFAFA"/>
                </a:highlight>
                <a:latin typeface="Consolas"/>
                <a:ea typeface="Consolas"/>
                <a:cs typeface="Consolas"/>
                <a:sym typeface="Consolas"/>
              </a:rPr>
              <a:t>=</a:t>
            </a:r>
            <a:r>
              <a:rPr lang="es" sz="1800">
                <a:solidFill>
                  <a:srgbClr val="494E52"/>
                </a:solidFill>
                <a:highlight>
                  <a:srgbClr val="FAFAFA"/>
                </a:highlight>
                <a:latin typeface="Consolas"/>
                <a:ea typeface="Consolas"/>
                <a:cs typeface="Consolas"/>
                <a:sym typeface="Consolas"/>
              </a:rPr>
              <a:t> </a:t>
            </a:r>
            <a:r>
              <a:rPr lang="es" sz="1800">
                <a:solidFill>
                  <a:srgbClr val="586E75"/>
                </a:solidFill>
                <a:highlight>
                  <a:srgbClr val="FAFAFA"/>
                </a:highlight>
                <a:latin typeface="Consolas"/>
                <a:ea typeface="Consolas"/>
                <a:cs typeface="Consolas"/>
                <a:sym typeface="Consolas"/>
              </a:rPr>
              <a:t>A</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numpy()</a:t>
            </a:r>
          </a:p>
          <a:p>
            <a:pPr indent="0" lvl="0" marL="139700" marR="139700" rtl="0">
              <a:spcBef>
                <a:spcPts val="0"/>
              </a:spcBef>
              <a:spcAft>
                <a:spcPts val="0"/>
              </a:spcAft>
              <a:buNone/>
            </a:pPr>
            <a:r>
              <a:rPr lang="es" sz="1800">
                <a:solidFill>
                  <a:srgbClr val="586E75"/>
                </a:solidFill>
                <a:highlight>
                  <a:srgbClr val="FAFAFA"/>
                </a:highlight>
                <a:latin typeface="Consolas"/>
                <a:ea typeface="Consolas"/>
                <a:cs typeface="Consolas"/>
                <a:sym typeface="Consolas"/>
              </a:rPr>
              <a:t> C </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 np.random</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randn(</a:t>
            </a:r>
            <a:r>
              <a:rPr lang="es" sz="1800">
                <a:solidFill>
                  <a:srgbClr val="2AA198"/>
                </a:solidFill>
                <a:highlight>
                  <a:srgbClr val="FAFAFA"/>
                </a:highlight>
                <a:latin typeface="Consolas"/>
                <a:ea typeface="Consolas"/>
                <a:cs typeface="Consolas"/>
                <a:sym typeface="Consolas"/>
              </a:rPr>
              <a:t>2, 3</a:t>
            </a:r>
            <a:r>
              <a:rPr lang="es" sz="1800">
                <a:solidFill>
                  <a:srgbClr val="586E75"/>
                </a:solidFill>
                <a:highlight>
                  <a:srgbClr val="FAFAFA"/>
                </a:highlight>
                <a:latin typeface="Consolas"/>
                <a:ea typeface="Consolas"/>
                <a:cs typeface="Consolas"/>
                <a:sym typeface="Consolas"/>
              </a:rPr>
              <a:t>)</a:t>
            </a:r>
          </a:p>
          <a:p>
            <a:pPr indent="0" lvl="0" marL="139700" marR="139700" rtl="0">
              <a:spcBef>
                <a:spcPts val="0"/>
              </a:spcBef>
              <a:spcAft>
                <a:spcPts val="0"/>
              </a:spcAft>
              <a:buNone/>
            </a:pPr>
            <a:r>
              <a:rPr lang="es" sz="1800">
                <a:solidFill>
                  <a:srgbClr val="586E75"/>
                </a:solidFill>
                <a:highlight>
                  <a:srgbClr val="FAFAFA"/>
                </a:highlight>
                <a:latin typeface="Consolas"/>
                <a:ea typeface="Consolas"/>
                <a:cs typeface="Consolas"/>
                <a:sym typeface="Consolas"/>
              </a:rPr>
              <a:t> A </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 B</a:t>
            </a:r>
          </a:p>
          <a:p>
            <a:pPr indent="0" lvl="0" marL="139700" marR="139700" rtl="0">
              <a:spcBef>
                <a:spcPts val="0"/>
              </a:spcBef>
              <a:spcAft>
                <a:spcPts val="0"/>
              </a:spcAft>
              <a:buNone/>
            </a:pPr>
            <a:r>
              <a:rPr lang="es" sz="1800">
                <a:solidFill>
                  <a:srgbClr val="586E75"/>
                </a:solidFill>
                <a:highlight>
                  <a:srgbClr val="FAFAFA"/>
                </a:highlight>
                <a:latin typeface="Consolas"/>
                <a:ea typeface="Consolas"/>
                <a:cs typeface="Consolas"/>
                <a:sym typeface="Consolas"/>
              </a:rPr>
              <a:t> _</a:t>
            </a:r>
            <a:r>
              <a:rPr lang="es" sz="1800">
                <a:solidFill>
                  <a:srgbClr val="859900"/>
                </a:solidFill>
                <a:highlight>
                  <a:srgbClr val="FAFAFA"/>
                </a:highlight>
                <a:latin typeface="Consolas"/>
                <a:ea typeface="Consolas"/>
                <a:cs typeface="Consolas"/>
                <a:sym typeface="Consolas"/>
              </a:rPr>
              <a:t>.</a:t>
            </a:r>
            <a:r>
              <a:rPr lang="es" sz="1800">
                <a:solidFill>
                  <a:srgbClr val="586E75"/>
                </a:solidFill>
                <a:highlight>
                  <a:srgbClr val="FAFAFA"/>
                </a:highlight>
                <a:latin typeface="Consolas"/>
                <a:ea typeface="Consolas"/>
                <a:cs typeface="Consolas"/>
                <a:sym typeface="Consolas"/>
              </a:rPr>
              <a:t>shape </a:t>
            </a:r>
            <a:r>
              <a:rPr lang="es" sz="1800">
                <a:solidFill>
                  <a:srgbClr val="2AA198"/>
                </a:solidFill>
                <a:highlight>
                  <a:srgbClr val="FAFAFA"/>
                </a:highlight>
                <a:latin typeface="Consolas"/>
                <a:ea typeface="Consolas"/>
                <a:cs typeface="Consolas"/>
                <a:sym typeface="Consolas"/>
              </a:rPr>
              <a:t># (3, 3)</a:t>
            </a:r>
          </a:p>
          <a:p>
            <a:pPr indent="0" lvl="0" marL="139700" marR="139700" rtl="0">
              <a:spcBef>
                <a:spcPts val="0"/>
              </a:spcBef>
              <a:spcAft>
                <a:spcPts val="0"/>
              </a:spcAft>
              <a:buNone/>
            </a:pPr>
            <a:r>
              <a:t/>
            </a:r>
            <a:endParaRPr sz="1800">
              <a:solidFill>
                <a:srgbClr val="586E75"/>
              </a:solidFill>
              <a:highlight>
                <a:srgbClr val="FAFAFA"/>
              </a:highlight>
              <a:latin typeface="Consolas"/>
              <a:ea typeface="Consolas"/>
              <a:cs typeface="Consolas"/>
              <a:sym typeface="Consolas"/>
            </a:endParaRPr>
          </a:p>
          <a:p>
            <a:pPr lvl="0">
              <a:spcBef>
                <a:spcPts val="0"/>
              </a:spcBef>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768875" y="798600"/>
            <a:ext cx="6247800" cy="35463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136" name="Shape 136"/>
          <p:cNvPicPr preferRelativeResize="0"/>
          <p:nvPr/>
        </p:nvPicPr>
        <p:blipFill>
          <a:blip r:embed="rId3">
            <a:alphaModFix/>
          </a:blip>
          <a:stretch>
            <a:fillRect/>
          </a:stretch>
        </p:blipFill>
        <p:spPr>
          <a:xfrm>
            <a:off x="457200" y="722850"/>
            <a:ext cx="5227324" cy="4420625"/>
          </a:xfrm>
          <a:prstGeom prst="rect">
            <a:avLst/>
          </a:prstGeom>
          <a:noFill/>
          <a:ln>
            <a:noFill/>
          </a:ln>
        </p:spPr>
      </p:pic>
      <p:pic>
        <p:nvPicPr>
          <p:cNvPr id="137" name="Shape 137"/>
          <p:cNvPicPr preferRelativeResize="0"/>
          <p:nvPr/>
        </p:nvPicPr>
        <p:blipFill>
          <a:blip r:embed="rId4">
            <a:alphaModFix/>
          </a:blip>
          <a:stretch>
            <a:fillRect/>
          </a:stretch>
        </p:blipFill>
        <p:spPr>
          <a:xfrm>
            <a:off x="3862775" y="722850"/>
            <a:ext cx="4908970" cy="4420625"/>
          </a:xfrm>
          <a:prstGeom prst="rect">
            <a:avLst/>
          </a:prstGeom>
          <a:noFill/>
          <a:ln>
            <a:noFill/>
          </a:ln>
        </p:spPr>
      </p:pic>
      <p:pic>
        <p:nvPicPr>
          <p:cNvPr id="138" name="Shape 138"/>
          <p:cNvPicPr preferRelativeResize="0"/>
          <p:nvPr/>
        </p:nvPicPr>
        <p:blipFill>
          <a:blip r:embed="rId5">
            <a:alphaModFix/>
          </a:blip>
          <a:stretch>
            <a:fillRect/>
          </a:stretch>
        </p:blipFill>
        <p:spPr>
          <a:xfrm>
            <a:off x="5466990" y="4479225"/>
            <a:ext cx="2779925" cy="453275"/>
          </a:xfrm>
          <a:prstGeom prst="rect">
            <a:avLst/>
          </a:prstGeom>
          <a:noFill/>
          <a:ln>
            <a:noFill/>
          </a:ln>
        </p:spPr>
      </p:pic>
      <p:sp>
        <p:nvSpPr>
          <p:cNvPr id="139" name="Shape 139"/>
          <p:cNvSpPr txBox="1"/>
          <p:nvPr/>
        </p:nvSpPr>
        <p:spPr>
          <a:xfrm>
            <a:off x="444850" y="224475"/>
            <a:ext cx="8326800" cy="516000"/>
          </a:xfrm>
          <a:prstGeom prst="rect">
            <a:avLst/>
          </a:prstGeom>
          <a:noFill/>
          <a:ln>
            <a:noFill/>
          </a:ln>
        </p:spPr>
        <p:txBody>
          <a:bodyPr anchorCtr="0" anchor="t" bIns="91425" lIns="91425" rIns="91425" wrap="square" tIns="91425">
            <a:noAutofit/>
          </a:bodyPr>
          <a:lstStyle/>
          <a:p>
            <a:pPr lvl="0">
              <a:spcBef>
                <a:spcPts val="0"/>
              </a:spcBef>
              <a:buNone/>
            </a:pPr>
            <a:r>
              <a:rPr lang="es" sz="1800">
                <a:solidFill>
                  <a:schemeClr val="lt1"/>
                </a:solidFill>
                <a:highlight>
                  <a:srgbClr val="000000"/>
                </a:highlight>
                <a:latin typeface="Ubuntu"/>
                <a:ea typeface="Ubuntu"/>
                <a:cs typeface="Ubuntu"/>
                <a:sym typeface="Ubuntu"/>
              </a:rPr>
              <a:t>  </a:t>
            </a:r>
            <a:r>
              <a:rPr lang="es" sz="1800">
                <a:solidFill>
                  <a:schemeClr val="lt1"/>
                </a:solidFill>
                <a:highlight>
                  <a:srgbClr val="000000"/>
                </a:highlight>
                <a:latin typeface="Ubuntu"/>
                <a:ea typeface="Ubuntu"/>
                <a:cs typeface="Ubuntu"/>
                <a:sym typeface="Ubuntu"/>
              </a:rPr>
              <a:t>Tensor methods (Numpy in comments when different)  `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Shape 144"/>
          <p:cNvPicPr preferRelativeResize="0"/>
          <p:nvPr/>
        </p:nvPicPr>
        <p:blipFill rotWithShape="1">
          <a:blip r:embed="rId3">
            <a:alphaModFix/>
          </a:blip>
          <a:srcRect b="-199" l="0" r="0" t="200"/>
          <a:stretch/>
        </p:blipFill>
        <p:spPr>
          <a:xfrm>
            <a:off x="3957550" y="0"/>
            <a:ext cx="5186450" cy="5143499"/>
          </a:xfrm>
          <a:prstGeom prst="rect">
            <a:avLst/>
          </a:prstGeom>
          <a:noFill/>
          <a:ln>
            <a:noFill/>
          </a:ln>
        </p:spPr>
      </p:pic>
      <p:pic>
        <p:nvPicPr>
          <p:cNvPr id="145" name="Shape 145"/>
          <p:cNvPicPr preferRelativeResize="0"/>
          <p:nvPr/>
        </p:nvPicPr>
        <p:blipFill>
          <a:blip r:embed="rId4">
            <a:alphaModFix/>
          </a:blip>
          <a:stretch>
            <a:fillRect/>
          </a:stretch>
        </p:blipFill>
        <p:spPr>
          <a:xfrm>
            <a:off x="0" y="0"/>
            <a:ext cx="3957549"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idx="4294967295" type="title"/>
          </p:nvPr>
        </p:nvSpPr>
        <p:spPr>
          <a:xfrm>
            <a:off x="311725" y="500925"/>
            <a:ext cx="8520600" cy="623700"/>
          </a:xfrm>
          <a:prstGeom prst="rect">
            <a:avLst/>
          </a:prstGeom>
        </p:spPr>
        <p:txBody>
          <a:bodyPr anchorCtr="0" anchor="t" bIns="91425" lIns="91425" rIns="91425" wrap="square" tIns="91425">
            <a:noAutofit/>
          </a:bodyPr>
          <a:lstStyle/>
          <a:p>
            <a:pPr lvl="0" rtl="0">
              <a:spcBef>
                <a:spcPts val="0"/>
              </a:spcBef>
              <a:buNone/>
            </a:pPr>
            <a:r>
              <a:rPr lang="es"/>
              <a:t>Variables</a:t>
            </a:r>
          </a:p>
        </p:txBody>
      </p:sp>
      <p:pic>
        <p:nvPicPr>
          <p:cNvPr descr="Screen Shot 2017-11-14 at 11.36.08 AM.png" id="151" name="Shape 151"/>
          <p:cNvPicPr preferRelativeResize="0"/>
          <p:nvPr/>
        </p:nvPicPr>
        <p:blipFill>
          <a:blip r:embed="rId3">
            <a:alphaModFix/>
          </a:blip>
          <a:stretch>
            <a:fillRect/>
          </a:stretch>
        </p:blipFill>
        <p:spPr>
          <a:xfrm>
            <a:off x="3642150" y="0"/>
            <a:ext cx="5510099" cy="5185975"/>
          </a:xfrm>
          <a:prstGeom prst="rect">
            <a:avLst/>
          </a:prstGeom>
          <a:noFill/>
          <a:ln>
            <a:noFill/>
          </a:ln>
        </p:spPr>
      </p:pic>
      <p:sp>
        <p:nvSpPr>
          <p:cNvPr id="152" name="Shape 152"/>
          <p:cNvSpPr txBox="1"/>
          <p:nvPr>
            <p:ph idx="4294967295" type="body"/>
          </p:nvPr>
        </p:nvSpPr>
        <p:spPr>
          <a:xfrm>
            <a:off x="193675" y="1390125"/>
            <a:ext cx="3404700" cy="2993100"/>
          </a:xfrm>
          <a:prstGeom prst="rect">
            <a:avLst/>
          </a:prstGeom>
        </p:spPr>
        <p:txBody>
          <a:bodyPr anchorCtr="0" anchor="t" bIns="91425" lIns="91425" rIns="91425" wrap="square" tIns="91425">
            <a:noAutofit/>
          </a:bodyPr>
          <a:lstStyle/>
          <a:p>
            <a:pPr indent="-304800" lvl="0" marL="457200" rtl="0">
              <a:spcBef>
                <a:spcPts val="0"/>
              </a:spcBef>
              <a:buClr>
                <a:srgbClr val="000000"/>
              </a:buClr>
              <a:buSzPct val="100000"/>
              <a:buChar char="●"/>
            </a:pPr>
            <a:r>
              <a:rPr lang="es" sz="1200">
                <a:solidFill>
                  <a:srgbClr val="000000"/>
                </a:solidFill>
              </a:rPr>
              <a:t>Use to wrap a tensor and records operations applied to it</a:t>
            </a:r>
          </a:p>
          <a:p>
            <a:pPr indent="-304800" lvl="0" marL="457200" rtl="0">
              <a:spcBef>
                <a:spcPts val="0"/>
              </a:spcBef>
              <a:buClr>
                <a:srgbClr val="000000"/>
              </a:buClr>
              <a:buSzPct val="100000"/>
              <a:buChar char="●"/>
            </a:pPr>
            <a:r>
              <a:rPr lang="es" sz="1200">
                <a:solidFill>
                  <a:srgbClr val="000000"/>
                </a:solidFill>
              </a:rPr>
              <a:t>Usually for differentiation</a:t>
            </a:r>
          </a:p>
          <a:p>
            <a:pPr indent="-304800" lvl="0" marL="457200" marR="279400" rtl="0">
              <a:lnSpc>
                <a:spcPct val="142857"/>
              </a:lnSpc>
              <a:spcBef>
                <a:spcPts val="0"/>
              </a:spcBef>
              <a:spcAft>
                <a:spcPts val="0"/>
              </a:spcAft>
              <a:buClr>
                <a:srgbClr val="000000"/>
              </a:buClr>
              <a:buSzPct val="100000"/>
              <a:buFont typeface="Helvetica Neue"/>
              <a:buChar char="●"/>
            </a:pPr>
            <a:r>
              <a:rPr lang="es" sz="1200">
                <a:solidFill>
                  <a:srgbClr val="000000"/>
                </a:solidFill>
                <a:highlight>
                  <a:srgbClr val="FFFFFF"/>
                </a:highlight>
              </a:rPr>
              <a:t>Gradient of the loss w.r.t. this variable is accumulated into</a:t>
            </a:r>
            <a:r>
              <a:rPr lang="es" sz="1200">
                <a:solidFill>
                  <a:srgbClr val="000000"/>
                </a:solidFill>
                <a:highlight>
                  <a:srgbClr val="FFFFFF"/>
                </a:highlight>
                <a:latin typeface="Helvetica Neue"/>
                <a:ea typeface="Helvetica Neue"/>
                <a:cs typeface="Helvetica Neue"/>
                <a:sym typeface="Helvetica Neue"/>
              </a:rPr>
              <a:t> </a:t>
            </a:r>
            <a:r>
              <a:rPr lang="es" sz="1200">
                <a:solidFill>
                  <a:srgbClr val="000000"/>
                </a:solidFill>
                <a:highlight>
                  <a:srgbClr val="FFFFFF"/>
                </a:highlight>
                <a:latin typeface="Roboto Mono"/>
                <a:ea typeface="Roboto Mono"/>
                <a:cs typeface="Roboto Mono"/>
                <a:sym typeface="Roboto Mono"/>
              </a:rPr>
              <a:t>.grad</a:t>
            </a:r>
          </a:p>
          <a:p>
            <a:pPr indent="-304800" lvl="0" marL="457200" marR="279400" rtl="0">
              <a:lnSpc>
                <a:spcPct val="142857"/>
              </a:lnSpc>
              <a:spcBef>
                <a:spcPts val="0"/>
              </a:spcBef>
              <a:spcAft>
                <a:spcPts val="0"/>
              </a:spcAft>
              <a:buClr>
                <a:srgbClr val="000000"/>
              </a:buClr>
              <a:buSzPct val="100000"/>
              <a:buFont typeface="Helvetica Neue"/>
              <a:buChar char="●"/>
            </a:pPr>
            <a:r>
              <a:rPr lang="es" sz="1200">
                <a:solidFill>
                  <a:srgbClr val="000000"/>
                </a:solidFill>
                <a:highlight>
                  <a:srgbClr val="FFFFFF"/>
                </a:highlight>
              </a:rPr>
              <a:t>Tell variable to needs to store gradient with</a:t>
            </a:r>
            <a:r>
              <a:rPr lang="es" sz="1200">
                <a:solidFill>
                  <a:srgbClr val="000000"/>
                </a:solidFill>
                <a:highlight>
                  <a:srgbClr val="FFFFFF"/>
                </a:highlight>
                <a:latin typeface="Helvetica Neue"/>
                <a:ea typeface="Helvetica Neue"/>
                <a:cs typeface="Helvetica Neue"/>
                <a:sym typeface="Helvetica Neue"/>
              </a:rPr>
              <a:t> requires_</a:t>
            </a:r>
            <a:r>
              <a:rPr lang="es" sz="1200">
                <a:solidFill>
                  <a:srgbClr val="000000"/>
                </a:solidFill>
                <a:highlight>
                  <a:srgbClr val="FFFFFF"/>
                </a:highlight>
                <a:latin typeface="Roboto Mono"/>
                <a:ea typeface="Roboto Mono"/>
                <a:cs typeface="Roboto Mono"/>
                <a:sym typeface="Roboto Mono"/>
              </a:rPr>
              <a:t>grad=True</a:t>
            </a:r>
          </a:p>
          <a:p>
            <a:pPr lvl="0" rtl="0">
              <a:spcBef>
                <a:spcPts val="0"/>
              </a:spcBef>
              <a:buNone/>
            </a:pPr>
            <a:r>
              <a:t/>
            </a:r>
            <a:endParaRPr sz="12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rPr lang="es"/>
              <a:t>Autograd</a:t>
            </a:r>
          </a:p>
        </p:txBody>
      </p:sp>
      <p:sp>
        <p:nvSpPr>
          <p:cNvPr id="158" name="Shape 158"/>
          <p:cNvSpPr txBox="1"/>
          <p:nvPr/>
        </p:nvSpPr>
        <p:spPr>
          <a:xfrm>
            <a:off x="152400" y="1569325"/>
            <a:ext cx="3415500" cy="3000000"/>
          </a:xfrm>
          <a:prstGeom prst="rect">
            <a:avLst/>
          </a:prstGeom>
          <a:noFill/>
          <a:ln>
            <a:noFill/>
          </a:ln>
        </p:spPr>
        <p:txBody>
          <a:bodyPr anchorCtr="0" anchor="ctr" bIns="91425" lIns="91425" rIns="91425" wrap="square" tIns="91425">
            <a:noAutofit/>
          </a:bodyPr>
          <a:lstStyle/>
          <a:p>
            <a:pPr lvl="0" marR="279400" rtl="0">
              <a:lnSpc>
                <a:spcPct val="142857"/>
              </a:lnSpc>
              <a:spcBef>
                <a:spcPts val="1100"/>
              </a:spcBef>
              <a:buNone/>
            </a:pPr>
            <a:r>
              <a:rPr lang="es" sz="1100">
                <a:highlight>
                  <a:srgbClr val="FFFFFF"/>
                </a:highlight>
                <a:latin typeface="Helvetica Neue"/>
                <a:ea typeface="Helvetica Neue"/>
                <a:cs typeface="Helvetica Neue"/>
                <a:sym typeface="Helvetica Neue"/>
              </a:rPr>
              <a:t>Calling </a:t>
            </a:r>
            <a:r>
              <a:rPr lang="es" sz="1100">
                <a:highlight>
                  <a:srgbClr val="EFEFEF"/>
                </a:highlight>
                <a:latin typeface="Helvetica Neue"/>
                <a:ea typeface="Helvetica Neue"/>
                <a:cs typeface="Helvetica Neue"/>
                <a:sym typeface="Helvetica Neue"/>
              </a:rPr>
              <a:t>.</a:t>
            </a:r>
            <a:r>
              <a:rPr lang="es" sz="1100">
                <a:highlight>
                  <a:srgbClr val="EFEFEF"/>
                </a:highlight>
                <a:latin typeface="Roboto Mono"/>
                <a:ea typeface="Roboto Mono"/>
                <a:cs typeface="Roboto Mono"/>
                <a:sym typeface="Roboto Mono"/>
              </a:rPr>
              <a:t>backward()</a:t>
            </a:r>
            <a:r>
              <a:rPr lang="es" sz="1100">
                <a:highlight>
                  <a:srgbClr val="FFFFFF"/>
                </a:highlight>
                <a:latin typeface="Helvetica Neue"/>
                <a:ea typeface="Helvetica Neue"/>
                <a:cs typeface="Helvetica Neue"/>
                <a:sym typeface="Helvetica Neue"/>
              </a:rPr>
              <a:t> clears the current computation graph.</a:t>
            </a:r>
          </a:p>
          <a:p>
            <a:pPr lvl="0" marR="279400" rtl="0">
              <a:lnSpc>
                <a:spcPct val="142857"/>
              </a:lnSpc>
              <a:spcBef>
                <a:spcPts val="1100"/>
              </a:spcBef>
              <a:buNone/>
            </a:pPr>
            <a:r>
              <a:rPr lang="es" sz="1100">
                <a:highlight>
                  <a:srgbClr val="FFFFFF"/>
                </a:highlight>
                <a:latin typeface="Helvetica Neue"/>
                <a:ea typeface="Helvetica Neue"/>
                <a:cs typeface="Helvetica Neue"/>
                <a:sym typeface="Helvetica Neue"/>
              </a:rPr>
              <a:t>To retain the graph after the backward pass use </a:t>
            </a:r>
            <a:r>
              <a:rPr lang="es" sz="1100">
                <a:highlight>
                  <a:srgbClr val="EFEFEF"/>
                </a:highlight>
                <a:latin typeface="Roboto Mono"/>
                <a:ea typeface="Roboto Mono"/>
                <a:cs typeface="Roboto Mono"/>
                <a:sym typeface="Roboto Mono"/>
              </a:rPr>
              <a:t>loss.backward(retain_graph=True)</a:t>
            </a:r>
            <a:r>
              <a:rPr lang="es" sz="1100">
                <a:highlight>
                  <a:srgbClr val="FFFFFF"/>
                </a:highlight>
                <a:latin typeface="Helvetica Neue"/>
                <a:ea typeface="Helvetica Neue"/>
                <a:cs typeface="Helvetica Neue"/>
                <a:sym typeface="Helvetica Neue"/>
              </a:rPr>
              <a:t>. This lets you reuse intermediate variables</a:t>
            </a:r>
          </a:p>
          <a:p>
            <a:pPr lvl="0" marR="279400" rtl="0">
              <a:lnSpc>
                <a:spcPct val="142857"/>
              </a:lnSpc>
              <a:spcBef>
                <a:spcPts val="1100"/>
              </a:spcBef>
              <a:buNone/>
            </a:pPr>
            <a:r>
              <a:rPr lang="es" sz="1100">
                <a:highlight>
                  <a:srgbClr val="FFFFFF"/>
                </a:highlight>
                <a:latin typeface="Helvetica Neue"/>
                <a:ea typeface="Helvetica Neue"/>
                <a:cs typeface="Helvetica Neue"/>
                <a:sym typeface="Helvetica Neue"/>
              </a:rPr>
              <a:t>Clear gradients each time with </a:t>
            </a:r>
            <a:r>
              <a:rPr lang="es" sz="1100">
                <a:solidFill>
                  <a:schemeClr val="dk2"/>
                </a:solidFill>
                <a:highlight>
                  <a:srgbClr val="F7F7F7"/>
                </a:highlight>
              </a:rPr>
              <a:t>.</a:t>
            </a:r>
            <a:r>
              <a:rPr lang="es" sz="1100">
                <a:solidFill>
                  <a:srgbClr val="333333"/>
                </a:solidFill>
                <a:highlight>
                  <a:srgbClr val="F7F7F7"/>
                </a:highlight>
              </a:rPr>
              <a:t>zero_grad()</a:t>
            </a:r>
          </a:p>
          <a:p>
            <a:pPr lvl="0" marR="279400" rtl="0">
              <a:lnSpc>
                <a:spcPct val="142857"/>
              </a:lnSpc>
              <a:spcBef>
                <a:spcPts val="1100"/>
              </a:spcBef>
              <a:buNone/>
            </a:pPr>
            <a:r>
              <a:rPr lang="es" sz="1100">
                <a:highlight>
                  <a:srgbClr val="FFFFFF"/>
                </a:highlight>
                <a:latin typeface="Helvetica Neue"/>
                <a:ea typeface="Helvetica Neue"/>
                <a:cs typeface="Helvetica Neue"/>
                <a:sym typeface="Helvetica Neue"/>
              </a:rPr>
              <a:t> or they will overwrite previous gradients</a:t>
            </a:r>
          </a:p>
        </p:txBody>
      </p:sp>
      <p:pic>
        <p:nvPicPr>
          <p:cNvPr descr="dynamic_graph.gif" id="159" name="Shape 159"/>
          <p:cNvPicPr preferRelativeResize="0"/>
          <p:nvPr/>
        </p:nvPicPr>
        <p:blipFill>
          <a:blip r:embed="rId3">
            <a:alphaModFix/>
          </a:blip>
          <a:stretch>
            <a:fillRect/>
          </a:stretch>
        </p:blipFill>
        <p:spPr>
          <a:xfrm>
            <a:off x="3058300" y="1358300"/>
            <a:ext cx="6085700" cy="3618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3">
            <a:alphaModFix/>
          </a:blip>
          <a:srcRect b="30279" l="0" r="43333" t="17748"/>
          <a:stretch/>
        </p:blipFill>
        <p:spPr>
          <a:xfrm>
            <a:off x="4130808" y="324350"/>
            <a:ext cx="4679642" cy="1909124"/>
          </a:xfrm>
          <a:prstGeom prst="rect">
            <a:avLst/>
          </a:prstGeom>
          <a:noFill/>
          <a:ln>
            <a:noFill/>
          </a:ln>
        </p:spPr>
      </p:pic>
      <p:pic>
        <p:nvPicPr>
          <p:cNvPr descr="Screen Shot 2017-11-14 at 11.30.01 AM.png" id="165" name="Shape 165"/>
          <p:cNvPicPr preferRelativeResize="0"/>
          <p:nvPr/>
        </p:nvPicPr>
        <p:blipFill rotWithShape="1">
          <a:blip r:embed="rId4">
            <a:alphaModFix/>
          </a:blip>
          <a:srcRect b="5830" l="0" r="0" t="-5830"/>
          <a:stretch/>
        </p:blipFill>
        <p:spPr>
          <a:xfrm>
            <a:off x="272375" y="2131550"/>
            <a:ext cx="4560025" cy="2386069"/>
          </a:xfrm>
          <a:prstGeom prst="rect">
            <a:avLst/>
          </a:prstGeom>
          <a:noFill/>
          <a:ln>
            <a:noFill/>
          </a:ln>
        </p:spPr>
      </p:pic>
      <p:sp>
        <p:nvSpPr>
          <p:cNvPr id="166" name="Shape 166"/>
          <p:cNvSpPr txBox="1"/>
          <p:nvPr>
            <p:ph idx="4294967295" type="title"/>
          </p:nvPr>
        </p:nvSpPr>
        <p:spPr>
          <a:xfrm>
            <a:off x="311725" y="500925"/>
            <a:ext cx="3645600" cy="1102500"/>
          </a:xfrm>
          <a:prstGeom prst="rect">
            <a:avLst/>
          </a:prstGeom>
        </p:spPr>
        <p:txBody>
          <a:bodyPr anchorCtr="0" anchor="t" bIns="91425" lIns="91425" rIns="91425" wrap="square" tIns="91425">
            <a:noAutofit/>
          </a:bodyPr>
          <a:lstStyle/>
          <a:p>
            <a:pPr lvl="0" rtl="0">
              <a:spcBef>
                <a:spcPts val="0"/>
              </a:spcBef>
              <a:buNone/>
            </a:pPr>
            <a:r>
              <a:rPr lang="es"/>
              <a:t>Running on GPU</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rPr lang="es"/>
              <a:t>Loading Data</a:t>
            </a:r>
          </a:p>
        </p:txBody>
      </p:sp>
      <p:sp>
        <p:nvSpPr>
          <p:cNvPr id="172" name="Shape 172"/>
          <p:cNvSpPr txBox="1"/>
          <p:nvPr>
            <p:ph idx="1" type="body"/>
          </p:nvPr>
        </p:nvSpPr>
        <p:spPr>
          <a:xfrm>
            <a:off x="311700" y="1505700"/>
            <a:ext cx="3999900" cy="3076200"/>
          </a:xfrm>
          <a:prstGeom prst="rect">
            <a:avLst/>
          </a:prstGeom>
        </p:spPr>
        <p:txBody>
          <a:bodyPr anchorCtr="0" anchor="t" bIns="91425" lIns="91425" rIns="91425" wrap="square" tIns="91425">
            <a:noAutofit/>
          </a:bodyPr>
          <a:lstStyle/>
          <a:p>
            <a:pPr lvl="0" rtl="0">
              <a:spcBef>
                <a:spcPts val="1000"/>
              </a:spcBef>
              <a:buNone/>
            </a:pPr>
            <a:r>
              <a:rPr lang="es" sz="1200">
                <a:solidFill>
                  <a:srgbClr val="F05732"/>
                </a:solidFill>
                <a:highlight>
                  <a:srgbClr val="FFFFFF"/>
                </a:highlight>
                <a:latin typeface="Roboto Mono"/>
                <a:ea typeface="Roboto Mono"/>
                <a:cs typeface="Roboto Mono"/>
                <a:sym typeface="Roboto Mono"/>
              </a:rPr>
              <a:t>torch.utils.data.Dataset</a:t>
            </a:r>
            <a:r>
              <a:rPr lang="es" sz="1200">
                <a:solidFill>
                  <a:srgbClr val="404040"/>
                </a:solidFill>
                <a:highlight>
                  <a:srgbClr val="FFFFFF"/>
                </a:highlight>
                <a:latin typeface="Roboto Mono"/>
                <a:ea typeface="Roboto Mono"/>
                <a:cs typeface="Roboto Mono"/>
                <a:sym typeface="Roboto Mono"/>
              </a:rPr>
              <a:t> </a:t>
            </a:r>
            <a:r>
              <a:rPr lang="es" sz="1200">
                <a:solidFill>
                  <a:srgbClr val="404040"/>
                </a:solidFill>
                <a:highlight>
                  <a:srgbClr val="FFFFFF"/>
                </a:highlight>
              </a:rPr>
              <a:t>is an abstract class representing a dataset. </a:t>
            </a:r>
          </a:p>
          <a:p>
            <a:pPr lvl="0" rtl="0">
              <a:spcBef>
                <a:spcPts val="1000"/>
              </a:spcBef>
              <a:buNone/>
            </a:pPr>
            <a:r>
              <a:rPr lang="es" sz="1200">
                <a:solidFill>
                  <a:srgbClr val="404040"/>
                </a:solidFill>
                <a:highlight>
                  <a:srgbClr val="FFFFFF"/>
                </a:highlight>
              </a:rPr>
              <a:t>Your custom dataset should inherit </a:t>
            </a:r>
            <a:r>
              <a:rPr lang="es" sz="1200">
                <a:solidFill>
                  <a:srgbClr val="F05732"/>
                </a:solidFill>
                <a:highlight>
                  <a:srgbClr val="FFFFFF"/>
                </a:highlight>
              </a:rPr>
              <a:t>Dataset</a:t>
            </a:r>
            <a:r>
              <a:rPr lang="es" sz="1200">
                <a:solidFill>
                  <a:srgbClr val="404040"/>
                </a:solidFill>
                <a:highlight>
                  <a:srgbClr val="FFFFFF"/>
                </a:highlight>
              </a:rPr>
              <a:t> and override the following methods:</a:t>
            </a:r>
          </a:p>
          <a:p>
            <a:pPr lvl="0" rtl="0">
              <a:spcBef>
                <a:spcPts val="1000"/>
              </a:spcBef>
              <a:buNone/>
            </a:pPr>
            <a:r>
              <a:rPr lang="es" sz="1200">
                <a:solidFill>
                  <a:srgbClr val="404040"/>
                </a:solidFill>
                <a:highlight>
                  <a:srgbClr val="FFFFFF"/>
                </a:highlight>
              </a:rPr>
              <a:t> </a:t>
            </a:r>
            <a:r>
              <a:rPr lang="es" sz="1200">
                <a:solidFill>
                  <a:srgbClr val="F05732"/>
                </a:solidFill>
                <a:highlight>
                  <a:srgbClr val="FFFFFF"/>
                </a:highlight>
              </a:rPr>
              <a:t>__len__</a:t>
            </a:r>
            <a:r>
              <a:rPr lang="es" sz="1200">
                <a:solidFill>
                  <a:srgbClr val="404040"/>
                </a:solidFill>
                <a:highlight>
                  <a:srgbClr val="FFFFFF"/>
                </a:highlight>
              </a:rPr>
              <a:t> so that </a:t>
            </a:r>
            <a:r>
              <a:rPr lang="es" sz="1200">
                <a:solidFill>
                  <a:srgbClr val="F05732"/>
                </a:solidFill>
                <a:highlight>
                  <a:srgbClr val="FFFFFF"/>
                </a:highlight>
              </a:rPr>
              <a:t>len(dataset)</a:t>
            </a:r>
            <a:r>
              <a:rPr lang="es" sz="1200">
                <a:solidFill>
                  <a:srgbClr val="404040"/>
                </a:solidFill>
                <a:highlight>
                  <a:srgbClr val="FFFFFF"/>
                </a:highlight>
              </a:rPr>
              <a:t> returns the size of the dataset.</a:t>
            </a:r>
          </a:p>
          <a:p>
            <a:pPr lvl="0" rtl="0">
              <a:lnSpc>
                <a:spcPct val="163636"/>
              </a:lnSpc>
              <a:spcBef>
                <a:spcPts val="0"/>
              </a:spcBef>
              <a:spcAft>
                <a:spcPts val="1800"/>
              </a:spcAft>
              <a:buNone/>
            </a:pPr>
            <a:r>
              <a:rPr lang="es" sz="1200">
                <a:solidFill>
                  <a:srgbClr val="F05732"/>
                </a:solidFill>
                <a:highlight>
                  <a:srgbClr val="FFFFFF"/>
                </a:highlight>
              </a:rPr>
              <a:t>__getitem__</a:t>
            </a:r>
            <a:r>
              <a:rPr lang="es" sz="1200">
                <a:solidFill>
                  <a:srgbClr val="404040"/>
                </a:solidFill>
                <a:highlight>
                  <a:srgbClr val="FFFFFF"/>
                </a:highlight>
              </a:rPr>
              <a:t> to support the indexing such that </a:t>
            </a:r>
            <a:r>
              <a:rPr lang="es" sz="1200">
                <a:solidFill>
                  <a:srgbClr val="F05732"/>
                </a:solidFill>
                <a:highlight>
                  <a:srgbClr val="FFFFFF"/>
                </a:highlight>
              </a:rPr>
              <a:t>dataset[i]</a:t>
            </a:r>
            <a:r>
              <a:rPr lang="es" sz="1200">
                <a:solidFill>
                  <a:srgbClr val="404040"/>
                </a:solidFill>
                <a:highlight>
                  <a:srgbClr val="FFFFFF"/>
                </a:highlight>
              </a:rPr>
              <a:t> can be used to get iith sample</a:t>
            </a:r>
          </a:p>
        </p:txBody>
      </p:sp>
      <p:sp>
        <p:nvSpPr>
          <p:cNvPr id="173" name="Shape 173"/>
          <p:cNvSpPr txBox="1"/>
          <p:nvPr>
            <p:ph idx="2" type="body"/>
          </p:nvPr>
        </p:nvSpPr>
        <p:spPr>
          <a:xfrm>
            <a:off x="4832400" y="1505700"/>
            <a:ext cx="3999900" cy="30762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Screen Shot 2017-11-14 at 4.07.21 PM.png" id="174" name="Shape 174"/>
          <p:cNvPicPr preferRelativeResize="0"/>
          <p:nvPr/>
        </p:nvPicPr>
        <p:blipFill>
          <a:blip r:embed="rId3">
            <a:alphaModFix/>
          </a:blip>
          <a:stretch>
            <a:fillRect/>
          </a:stretch>
        </p:blipFill>
        <p:spPr>
          <a:xfrm>
            <a:off x="5133250" y="1593800"/>
            <a:ext cx="2901725" cy="2400525"/>
          </a:xfrm>
          <a:prstGeom prst="rect">
            <a:avLst/>
          </a:prstGeom>
          <a:noFill/>
          <a:ln>
            <a:noFill/>
          </a:ln>
        </p:spPr>
      </p:pic>
      <p:pic>
        <p:nvPicPr>
          <p:cNvPr descr="Screen Shot 2017-11-14 at 4.07.34 PM.png" id="175" name="Shape 175"/>
          <p:cNvPicPr preferRelativeResize="0"/>
          <p:nvPr/>
        </p:nvPicPr>
        <p:blipFill>
          <a:blip r:embed="rId4">
            <a:alphaModFix/>
          </a:blip>
          <a:stretch>
            <a:fillRect/>
          </a:stretch>
        </p:blipFill>
        <p:spPr>
          <a:xfrm>
            <a:off x="654425" y="4265050"/>
            <a:ext cx="7677123" cy="561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nvSpPr>
        <p:spPr>
          <a:xfrm>
            <a:off x="4568900" y="139025"/>
            <a:ext cx="4837800" cy="4884000"/>
          </a:xfrm>
          <a:prstGeom prst="rect">
            <a:avLst/>
          </a:prstGeom>
          <a:noFill/>
          <a:ln>
            <a:noFill/>
          </a:ln>
        </p:spPr>
        <p:txBody>
          <a:bodyPr anchorCtr="0" anchor="ctr" bIns="91425" lIns="91425" rIns="91425" wrap="square" tIns="91425">
            <a:noAutofit/>
          </a:bodyPr>
          <a:lstStyle/>
          <a:p>
            <a:pPr indent="0" lvl="0" marL="114300" marR="114300" rtl="0">
              <a:lnSpc>
                <a:spcPct val="115000"/>
              </a:lnSpc>
              <a:spcBef>
                <a:spcPts val="0"/>
              </a:spcBef>
              <a:buNone/>
            </a:pPr>
            <a:r>
              <a:rPr lang="es" sz="1000">
                <a:solidFill>
                  <a:srgbClr val="404040"/>
                </a:solidFill>
                <a:latin typeface="Consolas"/>
                <a:ea typeface="Consolas"/>
                <a:cs typeface="Consolas"/>
                <a:sym typeface="Consolas"/>
              </a:rPr>
              <a:t>class </a:t>
            </a:r>
            <a:r>
              <a:rPr lang="es" sz="1000">
                <a:solidFill>
                  <a:srgbClr val="445588"/>
                </a:solidFill>
                <a:latin typeface="Consolas"/>
                <a:ea typeface="Consolas"/>
                <a:cs typeface="Consolas"/>
                <a:sym typeface="Consolas"/>
              </a:rPr>
              <a:t>Net</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nn</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Module</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def __init__(</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0086B3"/>
                </a:solidFill>
                <a:latin typeface="Consolas"/>
                <a:ea typeface="Consolas"/>
                <a:cs typeface="Consolas"/>
                <a:sym typeface="Consolas"/>
              </a:rPr>
              <a:t>super</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Net</a:t>
            </a:r>
            <a:r>
              <a:rPr lang="es" sz="1000">
                <a:solidFill>
                  <a:srgbClr val="404040"/>
                </a:solidFill>
                <a:latin typeface="Consolas"/>
                <a:ea typeface="Consolas"/>
                <a:cs typeface="Consolas"/>
                <a:sym typeface="Consolas"/>
              </a:rPr>
              <a:t>, </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).__init__()</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i="1" lang="es" sz="1000">
                <a:solidFill>
                  <a:srgbClr val="999988"/>
                </a:solidFill>
                <a:latin typeface="Consolas"/>
                <a:ea typeface="Consolas"/>
                <a:cs typeface="Consolas"/>
                <a:sym typeface="Consolas"/>
              </a:rPr>
              <a:t># 1 input channel, 6 output channels, 5x5 convolution</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conv1</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nn</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Conv2d</a:t>
            </a:r>
            <a:r>
              <a:rPr lang="es" sz="1000">
                <a:solidFill>
                  <a:srgbClr val="404040"/>
                </a:solidFill>
                <a:latin typeface="Consolas"/>
                <a:ea typeface="Consolas"/>
                <a:cs typeface="Consolas"/>
                <a:sym typeface="Consolas"/>
              </a:rPr>
              <a:t>(</a:t>
            </a:r>
            <a:r>
              <a:rPr lang="es" sz="1000">
                <a:solidFill>
                  <a:srgbClr val="009999"/>
                </a:solidFill>
                <a:latin typeface="Consolas"/>
                <a:ea typeface="Consolas"/>
                <a:cs typeface="Consolas"/>
                <a:sym typeface="Consolas"/>
              </a:rPr>
              <a:t>1</a:t>
            </a:r>
            <a:r>
              <a:rPr lang="es" sz="1000">
                <a:solidFill>
                  <a:srgbClr val="404040"/>
                </a:solidFill>
                <a:latin typeface="Consolas"/>
                <a:ea typeface="Consolas"/>
                <a:cs typeface="Consolas"/>
                <a:sym typeface="Consolas"/>
              </a:rPr>
              <a:t>, </a:t>
            </a:r>
            <a:r>
              <a:rPr lang="es" sz="1000">
                <a:solidFill>
                  <a:srgbClr val="009999"/>
                </a:solidFill>
                <a:latin typeface="Consolas"/>
                <a:ea typeface="Consolas"/>
                <a:cs typeface="Consolas"/>
                <a:sym typeface="Consolas"/>
              </a:rPr>
              <a:t>6</a:t>
            </a:r>
            <a:r>
              <a:rPr lang="es" sz="1000">
                <a:solidFill>
                  <a:srgbClr val="404040"/>
                </a:solidFill>
                <a:latin typeface="Consolas"/>
                <a:ea typeface="Consolas"/>
                <a:cs typeface="Consolas"/>
                <a:sym typeface="Consolas"/>
              </a:rPr>
              <a:t>, </a:t>
            </a:r>
            <a:r>
              <a:rPr lang="es" sz="1000">
                <a:solidFill>
                  <a:srgbClr val="009999"/>
                </a:solidFill>
                <a:latin typeface="Consolas"/>
                <a:ea typeface="Consolas"/>
                <a:cs typeface="Consolas"/>
                <a:sym typeface="Consolas"/>
              </a:rPr>
              <a:t>5</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conv2</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nn</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Conv2d</a:t>
            </a:r>
            <a:r>
              <a:rPr lang="es" sz="1000">
                <a:solidFill>
                  <a:srgbClr val="404040"/>
                </a:solidFill>
                <a:latin typeface="Consolas"/>
                <a:ea typeface="Consolas"/>
                <a:cs typeface="Consolas"/>
                <a:sym typeface="Consolas"/>
              </a:rPr>
              <a:t>(</a:t>
            </a:r>
            <a:r>
              <a:rPr lang="es" sz="1000">
                <a:solidFill>
                  <a:srgbClr val="009999"/>
                </a:solidFill>
                <a:latin typeface="Consolas"/>
                <a:ea typeface="Consolas"/>
                <a:cs typeface="Consolas"/>
                <a:sym typeface="Consolas"/>
              </a:rPr>
              <a:t>6</a:t>
            </a:r>
            <a:r>
              <a:rPr lang="es" sz="1000">
                <a:solidFill>
                  <a:srgbClr val="404040"/>
                </a:solidFill>
                <a:latin typeface="Consolas"/>
                <a:ea typeface="Consolas"/>
                <a:cs typeface="Consolas"/>
                <a:sym typeface="Consolas"/>
              </a:rPr>
              <a:t>, </a:t>
            </a:r>
            <a:r>
              <a:rPr lang="es" sz="1000">
                <a:solidFill>
                  <a:srgbClr val="009999"/>
                </a:solidFill>
                <a:latin typeface="Consolas"/>
                <a:ea typeface="Consolas"/>
                <a:cs typeface="Consolas"/>
                <a:sym typeface="Consolas"/>
              </a:rPr>
              <a:t>16</a:t>
            </a:r>
            <a:r>
              <a:rPr lang="es" sz="1000">
                <a:solidFill>
                  <a:srgbClr val="404040"/>
                </a:solidFill>
                <a:latin typeface="Consolas"/>
                <a:ea typeface="Consolas"/>
                <a:cs typeface="Consolas"/>
                <a:sym typeface="Consolas"/>
              </a:rPr>
              <a:t>, </a:t>
            </a:r>
            <a:r>
              <a:rPr lang="es" sz="1000">
                <a:solidFill>
                  <a:srgbClr val="009999"/>
                </a:solidFill>
                <a:latin typeface="Consolas"/>
                <a:ea typeface="Consolas"/>
                <a:cs typeface="Consolas"/>
                <a:sym typeface="Consolas"/>
              </a:rPr>
              <a:t>5</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i="1" lang="es" sz="1000">
                <a:solidFill>
                  <a:srgbClr val="999988"/>
                </a:solidFill>
                <a:latin typeface="Consolas"/>
                <a:ea typeface="Consolas"/>
                <a:cs typeface="Consolas"/>
                <a:sym typeface="Consolas"/>
              </a:rPr>
              <a:t># an affine operation: y = Wx + b</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fc1</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nn</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Linear</a:t>
            </a:r>
            <a:r>
              <a:rPr lang="es" sz="1000">
                <a:solidFill>
                  <a:srgbClr val="404040"/>
                </a:solidFill>
                <a:latin typeface="Consolas"/>
                <a:ea typeface="Consolas"/>
                <a:cs typeface="Consolas"/>
                <a:sym typeface="Consolas"/>
              </a:rPr>
              <a:t>(</a:t>
            </a:r>
            <a:r>
              <a:rPr lang="es" sz="1000">
                <a:solidFill>
                  <a:srgbClr val="009999"/>
                </a:solidFill>
                <a:latin typeface="Consolas"/>
                <a:ea typeface="Consolas"/>
                <a:cs typeface="Consolas"/>
                <a:sym typeface="Consolas"/>
              </a:rPr>
              <a:t>16</a:t>
            </a:r>
            <a:r>
              <a:rPr lang="es" sz="1000">
                <a:solidFill>
                  <a:srgbClr val="404040"/>
                </a:solidFill>
                <a:latin typeface="Consolas"/>
                <a:ea typeface="Consolas"/>
                <a:cs typeface="Consolas"/>
                <a:sym typeface="Consolas"/>
              </a:rPr>
              <a:t> * </a:t>
            </a:r>
            <a:r>
              <a:rPr lang="es" sz="1000">
                <a:solidFill>
                  <a:srgbClr val="009999"/>
                </a:solidFill>
                <a:latin typeface="Consolas"/>
                <a:ea typeface="Consolas"/>
                <a:cs typeface="Consolas"/>
                <a:sym typeface="Consolas"/>
              </a:rPr>
              <a:t>5</a:t>
            </a:r>
            <a:r>
              <a:rPr lang="es" sz="1000">
                <a:solidFill>
                  <a:srgbClr val="404040"/>
                </a:solidFill>
                <a:latin typeface="Consolas"/>
                <a:ea typeface="Consolas"/>
                <a:cs typeface="Consolas"/>
                <a:sym typeface="Consolas"/>
              </a:rPr>
              <a:t> * </a:t>
            </a:r>
            <a:r>
              <a:rPr lang="es" sz="1000">
                <a:solidFill>
                  <a:srgbClr val="009999"/>
                </a:solidFill>
                <a:latin typeface="Consolas"/>
                <a:ea typeface="Consolas"/>
                <a:cs typeface="Consolas"/>
                <a:sym typeface="Consolas"/>
              </a:rPr>
              <a:t>5</a:t>
            </a:r>
            <a:r>
              <a:rPr lang="es" sz="1000">
                <a:solidFill>
                  <a:srgbClr val="404040"/>
                </a:solidFill>
                <a:latin typeface="Consolas"/>
                <a:ea typeface="Consolas"/>
                <a:cs typeface="Consolas"/>
                <a:sym typeface="Consolas"/>
              </a:rPr>
              <a:t>, </a:t>
            </a:r>
            <a:r>
              <a:rPr lang="es" sz="1000">
                <a:solidFill>
                  <a:srgbClr val="009999"/>
                </a:solidFill>
                <a:latin typeface="Consolas"/>
                <a:ea typeface="Consolas"/>
                <a:cs typeface="Consolas"/>
                <a:sym typeface="Consolas"/>
              </a:rPr>
              <a:t>120</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fc2</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nn</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Linear</a:t>
            </a:r>
            <a:r>
              <a:rPr lang="es" sz="1000">
                <a:solidFill>
                  <a:srgbClr val="404040"/>
                </a:solidFill>
                <a:latin typeface="Consolas"/>
                <a:ea typeface="Consolas"/>
                <a:cs typeface="Consolas"/>
                <a:sym typeface="Consolas"/>
              </a:rPr>
              <a:t>(</a:t>
            </a:r>
            <a:r>
              <a:rPr lang="es" sz="1000">
                <a:solidFill>
                  <a:srgbClr val="009999"/>
                </a:solidFill>
                <a:latin typeface="Consolas"/>
                <a:ea typeface="Consolas"/>
                <a:cs typeface="Consolas"/>
                <a:sym typeface="Consolas"/>
              </a:rPr>
              <a:t>120</a:t>
            </a:r>
            <a:r>
              <a:rPr lang="es" sz="1000">
                <a:solidFill>
                  <a:srgbClr val="404040"/>
                </a:solidFill>
                <a:latin typeface="Consolas"/>
                <a:ea typeface="Consolas"/>
                <a:cs typeface="Consolas"/>
                <a:sym typeface="Consolas"/>
              </a:rPr>
              <a:t>, </a:t>
            </a:r>
            <a:r>
              <a:rPr lang="es" sz="1000">
                <a:solidFill>
                  <a:srgbClr val="009999"/>
                </a:solidFill>
                <a:latin typeface="Consolas"/>
                <a:ea typeface="Consolas"/>
                <a:cs typeface="Consolas"/>
                <a:sym typeface="Consolas"/>
              </a:rPr>
              <a:t>84</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fc3</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nn</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Linear</a:t>
            </a:r>
            <a:r>
              <a:rPr lang="es" sz="1000">
                <a:solidFill>
                  <a:srgbClr val="404040"/>
                </a:solidFill>
                <a:latin typeface="Consolas"/>
                <a:ea typeface="Consolas"/>
                <a:cs typeface="Consolas"/>
                <a:sym typeface="Consolas"/>
              </a:rPr>
              <a:t>(</a:t>
            </a:r>
            <a:r>
              <a:rPr lang="es" sz="1000">
                <a:solidFill>
                  <a:srgbClr val="009999"/>
                </a:solidFill>
                <a:latin typeface="Consolas"/>
                <a:ea typeface="Consolas"/>
                <a:cs typeface="Consolas"/>
                <a:sym typeface="Consolas"/>
              </a:rPr>
              <a:t>84</a:t>
            </a:r>
            <a:r>
              <a:rPr lang="es" sz="1000">
                <a:solidFill>
                  <a:srgbClr val="404040"/>
                </a:solidFill>
                <a:latin typeface="Consolas"/>
                <a:ea typeface="Consolas"/>
                <a:cs typeface="Consolas"/>
                <a:sym typeface="Consolas"/>
              </a:rPr>
              <a:t>, </a:t>
            </a:r>
            <a:r>
              <a:rPr lang="es" sz="1000">
                <a:solidFill>
                  <a:srgbClr val="009999"/>
                </a:solidFill>
                <a:latin typeface="Consolas"/>
                <a:ea typeface="Consolas"/>
                <a:cs typeface="Consolas"/>
                <a:sym typeface="Consolas"/>
              </a:rPr>
              <a:t>10</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def </a:t>
            </a:r>
            <a:r>
              <a:rPr lang="es" sz="1000">
                <a:solidFill>
                  <a:srgbClr val="990000"/>
                </a:solidFill>
                <a:latin typeface="Consolas"/>
                <a:ea typeface="Consolas"/>
                <a:cs typeface="Consolas"/>
                <a:sym typeface="Consolas"/>
              </a:rPr>
              <a:t>forward</a:t>
            </a:r>
            <a:r>
              <a:rPr lang="es" sz="1000">
                <a:solidFill>
                  <a:srgbClr val="404040"/>
                </a:solidFill>
                <a:latin typeface="Consolas"/>
                <a:ea typeface="Consolas"/>
                <a:cs typeface="Consolas"/>
                <a:sym typeface="Consolas"/>
              </a:rPr>
              <a:t>(</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 </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i="1" lang="es" sz="1000">
                <a:solidFill>
                  <a:srgbClr val="999988"/>
                </a:solidFill>
                <a:latin typeface="Consolas"/>
                <a:ea typeface="Consolas"/>
                <a:cs typeface="Consolas"/>
                <a:sym typeface="Consolas"/>
              </a:rPr>
              <a:t># Max pooling over a (2, 2) window</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max_pool2d</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relu</a:t>
            </a:r>
            <a:r>
              <a:rPr lang="es" sz="1000">
                <a:solidFill>
                  <a:srgbClr val="404040"/>
                </a:solidFill>
                <a:latin typeface="Consolas"/>
                <a:ea typeface="Consolas"/>
                <a:cs typeface="Consolas"/>
                <a:sym typeface="Consolas"/>
              </a:rPr>
              <a:t>(</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conv1</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 (</a:t>
            </a:r>
            <a:r>
              <a:rPr lang="es" sz="1000">
                <a:solidFill>
                  <a:srgbClr val="009999"/>
                </a:solidFill>
                <a:latin typeface="Consolas"/>
                <a:ea typeface="Consolas"/>
                <a:cs typeface="Consolas"/>
                <a:sym typeface="Consolas"/>
              </a:rPr>
              <a:t>2</a:t>
            </a:r>
            <a:r>
              <a:rPr lang="es" sz="1000">
                <a:solidFill>
                  <a:srgbClr val="404040"/>
                </a:solidFill>
                <a:latin typeface="Consolas"/>
                <a:ea typeface="Consolas"/>
                <a:cs typeface="Consolas"/>
                <a:sym typeface="Consolas"/>
              </a:rPr>
              <a:t>, </a:t>
            </a:r>
            <a:r>
              <a:rPr lang="es" sz="1000">
                <a:solidFill>
                  <a:srgbClr val="009999"/>
                </a:solidFill>
                <a:latin typeface="Consolas"/>
                <a:ea typeface="Consolas"/>
                <a:cs typeface="Consolas"/>
                <a:sym typeface="Consolas"/>
              </a:rPr>
              <a:t>2</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max_pool2d</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relu</a:t>
            </a:r>
            <a:r>
              <a:rPr lang="es" sz="1000">
                <a:solidFill>
                  <a:srgbClr val="404040"/>
                </a:solidFill>
                <a:latin typeface="Consolas"/>
                <a:ea typeface="Consolas"/>
                <a:cs typeface="Consolas"/>
                <a:sym typeface="Consolas"/>
              </a:rPr>
              <a:t>(</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conv2</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 </a:t>
            </a:r>
            <a:r>
              <a:rPr lang="es" sz="1000">
                <a:solidFill>
                  <a:srgbClr val="009999"/>
                </a:solidFill>
                <a:latin typeface="Consolas"/>
                <a:ea typeface="Consolas"/>
                <a:cs typeface="Consolas"/>
                <a:sym typeface="Consolas"/>
              </a:rPr>
              <a:t>2</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view</a:t>
            </a:r>
            <a:r>
              <a:rPr lang="es" sz="1000">
                <a:solidFill>
                  <a:srgbClr val="404040"/>
                </a:solidFill>
                <a:latin typeface="Consolas"/>
                <a:ea typeface="Consolas"/>
                <a:cs typeface="Consolas"/>
                <a:sym typeface="Consolas"/>
              </a:rPr>
              <a:t>(-</a:t>
            </a:r>
            <a:r>
              <a:rPr lang="es" sz="1000">
                <a:solidFill>
                  <a:srgbClr val="009999"/>
                </a:solidFill>
                <a:latin typeface="Consolas"/>
                <a:ea typeface="Consolas"/>
                <a:cs typeface="Consolas"/>
                <a:sym typeface="Consolas"/>
              </a:rPr>
              <a:t>1</a:t>
            </a:r>
            <a:r>
              <a:rPr lang="es" sz="1000">
                <a:solidFill>
                  <a:srgbClr val="404040"/>
                </a:solidFill>
                <a:latin typeface="Consolas"/>
                <a:ea typeface="Consolas"/>
                <a:cs typeface="Consolas"/>
                <a:sym typeface="Consolas"/>
              </a:rPr>
              <a:t>, </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num_flat_features</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relu</a:t>
            </a:r>
            <a:r>
              <a:rPr lang="es" sz="1000">
                <a:solidFill>
                  <a:srgbClr val="404040"/>
                </a:solidFill>
                <a:latin typeface="Consolas"/>
                <a:ea typeface="Consolas"/>
                <a:cs typeface="Consolas"/>
                <a:sym typeface="Consolas"/>
              </a:rPr>
              <a:t>(</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fc1</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relu</a:t>
            </a:r>
            <a:r>
              <a:rPr lang="es" sz="1000">
                <a:solidFill>
                  <a:srgbClr val="404040"/>
                </a:solidFill>
                <a:latin typeface="Consolas"/>
                <a:ea typeface="Consolas"/>
                <a:cs typeface="Consolas"/>
                <a:sym typeface="Consolas"/>
              </a:rPr>
              <a:t>(</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fc2</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 = </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fc3</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return </a:t>
            </a:r>
            <a:r>
              <a:rPr lang="es" sz="1000">
                <a:solidFill>
                  <a:srgbClr val="333333"/>
                </a:solidFill>
                <a:latin typeface="Consolas"/>
                <a:ea typeface="Consolas"/>
                <a:cs typeface="Consolas"/>
                <a:sym typeface="Consolas"/>
              </a:rPr>
              <a:t>x</a:t>
            </a:r>
            <a:br>
              <a:rPr lang="es" sz="1000">
                <a:solidFill>
                  <a:srgbClr val="404040"/>
                </a:solidFill>
                <a:latin typeface="Consolas"/>
                <a:ea typeface="Consolas"/>
                <a:cs typeface="Consolas"/>
                <a:sym typeface="Consolas"/>
              </a:rPr>
            </a:b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def </a:t>
            </a:r>
            <a:r>
              <a:rPr lang="es" sz="1000">
                <a:solidFill>
                  <a:srgbClr val="990000"/>
                </a:solidFill>
                <a:latin typeface="Consolas"/>
                <a:ea typeface="Consolas"/>
                <a:cs typeface="Consolas"/>
                <a:sym typeface="Consolas"/>
              </a:rPr>
              <a:t>num_flat_features</a:t>
            </a:r>
            <a:r>
              <a:rPr lang="es" sz="1000">
                <a:solidFill>
                  <a:srgbClr val="404040"/>
                </a:solidFill>
                <a:latin typeface="Consolas"/>
                <a:ea typeface="Consolas"/>
                <a:cs typeface="Consolas"/>
                <a:sym typeface="Consolas"/>
              </a:rPr>
              <a:t>(</a:t>
            </a:r>
            <a:r>
              <a:rPr lang="es" sz="1000">
                <a:solidFill>
                  <a:srgbClr val="999999"/>
                </a:solidFill>
                <a:latin typeface="Consolas"/>
                <a:ea typeface="Consolas"/>
                <a:cs typeface="Consolas"/>
                <a:sym typeface="Consolas"/>
              </a:rPr>
              <a:t>self</a:t>
            </a:r>
            <a:r>
              <a:rPr lang="es" sz="1000">
                <a:solidFill>
                  <a:srgbClr val="404040"/>
                </a:solidFill>
                <a:latin typeface="Consolas"/>
                <a:ea typeface="Consolas"/>
                <a:cs typeface="Consolas"/>
                <a:sym typeface="Consolas"/>
              </a:rPr>
              <a:t>, </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333333"/>
                </a:solidFill>
                <a:latin typeface="Consolas"/>
                <a:ea typeface="Consolas"/>
                <a:cs typeface="Consolas"/>
                <a:sym typeface="Consolas"/>
              </a:rPr>
              <a:t>size</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x</a:t>
            </a:r>
            <a:r>
              <a:rPr lang="es" sz="1000">
                <a:solidFill>
                  <a:srgbClr val="404040"/>
                </a:solidFill>
                <a:latin typeface="Consolas"/>
                <a:ea typeface="Consolas"/>
                <a:cs typeface="Consolas"/>
                <a:sym typeface="Consolas"/>
              </a:rPr>
              <a:t>.</a:t>
            </a:r>
            <a:r>
              <a:rPr lang="es" sz="1000">
                <a:solidFill>
                  <a:srgbClr val="333333"/>
                </a:solidFill>
                <a:latin typeface="Consolas"/>
                <a:ea typeface="Consolas"/>
                <a:cs typeface="Consolas"/>
                <a:sym typeface="Consolas"/>
              </a:rPr>
              <a:t>size</a:t>
            </a:r>
            <a:r>
              <a:rPr lang="es" sz="1000">
                <a:solidFill>
                  <a:srgbClr val="404040"/>
                </a:solidFill>
                <a:latin typeface="Consolas"/>
                <a:ea typeface="Consolas"/>
                <a:cs typeface="Consolas"/>
                <a:sym typeface="Consolas"/>
              </a:rPr>
              <a:t>()[</a:t>
            </a:r>
            <a:r>
              <a:rPr lang="es" sz="1000">
                <a:solidFill>
                  <a:srgbClr val="009999"/>
                </a:solidFill>
                <a:latin typeface="Consolas"/>
                <a:ea typeface="Consolas"/>
                <a:cs typeface="Consolas"/>
                <a:sym typeface="Consolas"/>
              </a:rPr>
              <a:t>1</a:t>
            </a:r>
            <a:r>
              <a:rPr lang="es" sz="1000">
                <a:solidFill>
                  <a:srgbClr val="404040"/>
                </a:solidFill>
                <a:latin typeface="Consolas"/>
                <a:ea typeface="Consolas"/>
                <a:cs typeface="Consolas"/>
                <a:sym typeface="Consolas"/>
              </a:rPr>
              <a:t>:] </a:t>
            </a:r>
            <a:r>
              <a:rPr i="1" lang="es" sz="1000">
                <a:solidFill>
                  <a:srgbClr val="999988"/>
                </a:solidFill>
                <a:latin typeface="Consolas"/>
                <a:ea typeface="Consolas"/>
                <a:cs typeface="Consolas"/>
                <a:sym typeface="Consolas"/>
              </a:rPr>
              <a:t># all dimensions except batch</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333333"/>
                </a:solidFill>
                <a:latin typeface="Consolas"/>
                <a:ea typeface="Consolas"/>
                <a:cs typeface="Consolas"/>
                <a:sym typeface="Consolas"/>
              </a:rPr>
              <a:t>num_features</a:t>
            </a:r>
            <a:r>
              <a:rPr lang="es" sz="1000">
                <a:solidFill>
                  <a:srgbClr val="404040"/>
                </a:solidFill>
                <a:latin typeface="Consolas"/>
                <a:ea typeface="Consolas"/>
                <a:cs typeface="Consolas"/>
                <a:sym typeface="Consolas"/>
              </a:rPr>
              <a:t> = </a:t>
            </a:r>
            <a:r>
              <a:rPr lang="es" sz="1000">
                <a:solidFill>
                  <a:srgbClr val="009999"/>
                </a:solidFill>
                <a:latin typeface="Consolas"/>
                <a:ea typeface="Consolas"/>
                <a:cs typeface="Consolas"/>
                <a:sym typeface="Consolas"/>
              </a:rPr>
              <a:t>1</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for </a:t>
            </a:r>
            <a:r>
              <a:rPr lang="es" sz="1000">
                <a:solidFill>
                  <a:srgbClr val="333333"/>
                </a:solidFill>
                <a:latin typeface="Consolas"/>
                <a:ea typeface="Consolas"/>
                <a:cs typeface="Consolas"/>
                <a:sym typeface="Consolas"/>
              </a:rPr>
              <a:t>s</a:t>
            </a:r>
            <a:r>
              <a:rPr lang="es" sz="1000">
                <a:solidFill>
                  <a:srgbClr val="404040"/>
                </a:solidFill>
                <a:latin typeface="Consolas"/>
                <a:ea typeface="Consolas"/>
                <a:cs typeface="Consolas"/>
                <a:sym typeface="Consolas"/>
              </a:rPr>
              <a:t> in </a:t>
            </a:r>
            <a:r>
              <a:rPr lang="es" sz="1000">
                <a:solidFill>
                  <a:srgbClr val="333333"/>
                </a:solidFill>
                <a:latin typeface="Consolas"/>
                <a:ea typeface="Consolas"/>
                <a:cs typeface="Consolas"/>
                <a:sym typeface="Consolas"/>
              </a:rPr>
              <a:t>size</a:t>
            </a:r>
            <a:r>
              <a:rPr lang="es" sz="1000">
                <a:solidFill>
                  <a:srgbClr val="404040"/>
                </a:solidFill>
                <a:latin typeface="Consolas"/>
                <a:ea typeface="Consolas"/>
                <a:cs typeface="Consolas"/>
                <a:sym typeface="Consolas"/>
              </a:rPr>
              <a:t>:</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a:t>
            </a:r>
            <a:r>
              <a:rPr lang="es" sz="1000">
                <a:solidFill>
                  <a:srgbClr val="333333"/>
                </a:solidFill>
                <a:latin typeface="Consolas"/>
                <a:ea typeface="Consolas"/>
                <a:cs typeface="Consolas"/>
                <a:sym typeface="Consolas"/>
              </a:rPr>
              <a:t>num_features</a:t>
            </a:r>
            <a:r>
              <a:rPr lang="es" sz="1000">
                <a:solidFill>
                  <a:srgbClr val="404040"/>
                </a:solidFill>
                <a:latin typeface="Consolas"/>
                <a:ea typeface="Consolas"/>
                <a:cs typeface="Consolas"/>
                <a:sym typeface="Consolas"/>
              </a:rPr>
              <a:t> *= </a:t>
            </a:r>
            <a:r>
              <a:rPr lang="es" sz="1000">
                <a:solidFill>
                  <a:srgbClr val="333333"/>
                </a:solidFill>
                <a:latin typeface="Consolas"/>
                <a:ea typeface="Consolas"/>
                <a:cs typeface="Consolas"/>
                <a:sym typeface="Consolas"/>
              </a:rPr>
              <a:t>s</a:t>
            </a:r>
            <a:br>
              <a:rPr lang="es" sz="1000">
                <a:solidFill>
                  <a:srgbClr val="404040"/>
                </a:solidFill>
                <a:latin typeface="Consolas"/>
                <a:ea typeface="Consolas"/>
                <a:cs typeface="Consolas"/>
                <a:sym typeface="Consolas"/>
              </a:rPr>
            </a:br>
            <a:r>
              <a:rPr lang="es" sz="1000">
                <a:solidFill>
                  <a:srgbClr val="404040"/>
                </a:solidFill>
                <a:latin typeface="Consolas"/>
                <a:ea typeface="Consolas"/>
                <a:cs typeface="Consolas"/>
                <a:sym typeface="Consolas"/>
              </a:rPr>
              <a:t>        return </a:t>
            </a:r>
            <a:r>
              <a:rPr lang="es" sz="1000">
                <a:solidFill>
                  <a:srgbClr val="333333"/>
                </a:solidFill>
                <a:latin typeface="Consolas"/>
                <a:ea typeface="Consolas"/>
                <a:cs typeface="Consolas"/>
                <a:sym typeface="Consolas"/>
              </a:rPr>
              <a:t>num_features</a:t>
            </a:r>
          </a:p>
        </p:txBody>
      </p:sp>
      <p:sp>
        <p:nvSpPr>
          <p:cNvPr id="181" name="Shape 181"/>
          <p:cNvSpPr txBox="1"/>
          <p:nvPr>
            <p:ph type="title"/>
          </p:nvPr>
        </p:nvSpPr>
        <p:spPr>
          <a:xfrm>
            <a:off x="163450" y="711000"/>
            <a:ext cx="8520600" cy="623700"/>
          </a:xfrm>
          <a:prstGeom prst="rect">
            <a:avLst/>
          </a:prstGeom>
        </p:spPr>
        <p:txBody>
          <a:bodyPr anchorCtr="0" anchor="t" bIns="91425" lIns="91425" rIns="91425" wrap="square" tIns="91425">
            <a:noAutofit/>
          </a:bodyPr>
          <a:lstStyle/>
          <a:p>
            <a:pPr lvl="0" rtl="0">
              <a:spcBef>
                <a:spcPts val="0"/>
              </a:spcBef>
              <a:buNone/>
            </a:pPr>
            <a:r>
              <a:rPr lang="es"/>
              <a:t>Subclassing nn.</a:t>
            </a:r>
            <a:r>
              <a:rPr lang="es"/>
              <a:t>Module</a:t>
            </a:r>
          </a:p>
        </p:txBody>
      </p:sp>
      <p:sp>
        <p:nvSpPr>
          <p:cNvPr id="182" name="Shape 182"/>
          <p:cNvSpPr txBox="1"/>
          <p:nvPr>
            <p:ph idx="2" type="body"/>
          </p:nvPr>
        </p:nvSpPr>
        <p:spPr>
          <a:xfrm>
            <a:off x="311700" y="1505700"/>
            <a:ext cx="3999900" cy="2340300"/>
          </a:xfrm>
          <a:prstGeom prst="rect">
            <a:avLst/>
          </a:prstGeom>
        </p:spPr>
        <p:txBody>
          <a:bodyPr anchorCtr="0" anchor="t" bIns="91425" lIns="91425" rIns="91425" wrap="square" tIns="91425">
            <a:noAutofit/>
          </a:bodyPr>
          <a:lstStyle/>
          <a:p>
            <a:pPr indent="-317500" lvl="0" marL="457200" rtl="0">
              <a:spcBef>
                <a:spcPts val="1000"/>
              </a:spcBef>
              <a:buClr>
                <a:schemeClr val="lt1"/>
              </a:buClr>
              <a:buSzPct val="100000"/>
              <a:buChar char="●"/>
            </a:pPr>
            <a:r>
              <a:rPr lang="es" sz="1400">
                <a:solidFill>
                  <a:schemeClr val="lt1"/>
                </a:solidFill>
              </a:rPr>
              <a:t>Abstract class that defines methods needed to train neural network</a:t>
            </a:r>
          </a:p>
          <a:p>
            <a:pPr indent="-317500" lvl="0" marL="457200" rtl="0">
              <a:spcBef>
                <a:spcPts val="1000"/>
              </a:spcBef>
              <a:buClr>
                <a:schemeClr val="lt1"/>
              </a:buClr>
              <a:buSzPct val="100000"/>
              <a:buChar char="●"/>
            </a:pPr>
            <a:r>
              <a:rPr lang="es" sz="1400">
                <a:solidFill>
                  <a:schemeClr val="lt1"/>
                </a:solidFill>
              </a:rPr>
              <a:t>Subclass nn.Module by overloading </a:t>
            </a:r>
            <a:r>
              <a:rPr lang="es" sz="1400">
                <a:solidFill>
                  <a:schemeClr val="lt1"/>
                </a:solidFill>
                <a:latin typeface="Roboto Mono"/>
                <a:ea typeface="Roboto Mono"/>
                <a:cs typeface="Roboto Mono"/>
                <a:sym typeface="Roboto Mono"/>
              </a:rPr>
              <a:t>forward()</a:t>
            </a:r>
            <a:r>
              <a:rPr lang="es" sz="1400">
                <a:solidFill>
                  <a:schemeClr val="lt1"/>
                </a:solidFill>
              </a:rPr>
              <a:t> and </a:t>
            </a:r>
            <a:r>
              <a:rPr lang="es" sz="1400">
                <a:solidFill>
                  <a:schemeClr val="lt1"/>
                </a:solidFill>
                <a:latin typeface="Roboto Mono"/>
                <a:ea typeface="Roboto Mono"/>
                <a:cs typeface="Roboto Mono"/>
                <a:sym typeface="Roboto Mono"/>
              </a:rPr>
              <a:t>__init__()</a:t>
            </a:r>
            <a:r>
              <a:rPr lang="es" sz="1400">
                <a:solidFill>
                  <a:schemeClr val="lt1"/>
                </a:solidFill>
              </a:rPr>
              <a:t> methods</a:t>
            </a:r>
          </a:p>
          <a:p>
            <a:pPr indent="-317500" lvl="0" marL="457200" rtl="0">
              <a:spcBef>
                <a:spcPts val="1000"/>
              </a:spcBef>
              <a:buClr>
                <a:schemeClr val="lt1"/>
              </a:buClr>
              <a:buSzPct val="100000"/>
              <a:buChar char="●"/>
            </a:pPr>
            <a:r>
              <a:rPr lang="es" sz="1400">
                <a:solidFill>
                  <a:schemeClr val="lt1"/>
                </a:solidFill>
              </a:rPr>
              <a:t>Modules can also contain other Modules, allowing to nest them in a tree structure. </a:t>
            </a:r>
          </a:p>
          <a:p>
            <a:pPr lvl="0" rtl="0">
              <a:spcBef>
                <a:spcPts val="1000"/>
              </a:spcBef>
              <a:buNone/>
            </a:pPr>
            <a:r>
              <a:t/>
            </a:r>
            <a:endParaRPr sz="14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idx="4294967295" type="title"/>
          </p:nvPr>
        </p:nvSpPr>
        <p:spPr>
          <a:xfrm>
            <a:off x="311725" y="500925"/>
            <a:ext cx="8520600" cy="623700"/>
          </a:xfrm>
          <a:prstGeom prst="rect">
            <a:avLst/>
          </a:prstGeom>
        </p:spPr>
        <p:txBody>
          <a:bodyPr anchorCtr="0" anchor="t" bIns="91425" lIns="91425" rIns="91425" wrap="square" tIns="91425">
            <a:noAutofit/>
          </a:bodyPr>
          <a:lstStyle/>
          <a:p>
            <a:pPr lvl="0" rtl="0">
              <a:spcBef>
                <a:spcPts val="0"/>
              </a:spcBef>
              <a:buNone/>
            </a:pPr>
            <a:r>
              <a:rPr lang="es"/>
              <a:t>Multiprocessing</a:t>
            </a:r>
          </a:p>
        </p:txBody>
      </p:sp>
      <p:sp>
        <p:nvSpPr>
          <p:cNvPr id="188" name="Shape 188"/>
          <p:cNvSpPr txBox="1"/>
          <p:nvPr>
            <p:ph idx="4294967295" type="body"/>
          </p:nvPr>
        </p:nvSpPr>
        <p:spPr>
          <a:xfrm>
            <a:off x="244950" y="1399400"/>
            <a:ext cx="4083000" cy="2956200"/>
          </a:xfrm>
          <a:prstGeom prst="rect">
            <a:avLst/>
          </a:prstGeom>
        </p:spPr>
        <p:txBody>
          <a:bodyPr anchorCtr="0" anchor="t" bIns="91425" lIns="91425" rIns="91425" wrap="square" tIns="91425">
            <a:noAutofit/>
          </a:bodyPr>
          <a:lstStyle/>
          <a:p>
            <a:pPr lvl="0">
              <a:spcBef>
                <a:spcPts val="0"/>
              </a:spcBef>
              <a:buNone/>
            </a:pPr>
            <a:r>
              <a:rPr b="1" lang="es" sz="1400" u="sng">
                <a:solidFill>
                  <a:srgbClr val="404040"/>
                </a:solidFill>
                <a:highlight>
                  <a:srgbClr val="FFFFFF"/>
                </a:highlight>
                <a:latin typeface="Consolas"/>
                <a:ea typeface="Consolas"/>
                <a:cs typeface="Consolas"/>
                <a:sym typeface="Consolas"/>
                <a:hlinkClick r:id="rId3"/>
              </a:rPr>
              <a:t>torch.multiprocessing</a:t>
            </a:r>
            <a:r>
              <a:rPr lang="es" sz="1400">
                <a:solidFill>
                  <a:srgbClr val="404040"/>
                </a:solidFill>
                <a:highlight>
                  <a:srgbClr val="FFFFFF"/>
                </a:highlight>
                <a:latin typeface="Helvetica Neue"/>
                <a:ea typeface="Helvetica Neue"/>
                <a:cs typeface="Helvetica Neue"/>
                <a:sym typeface="Helvetica Neue"/>
              </a:rPr>
              <a:t> is a drop in replacement for Python’s </a:t>
            </a:r>
            <a:r>
              <a:rPr lang="es" sz="1400" u="sng">
                <a:solidFill>
                  <a:srgbClr val="F05732"/>
                </a:solidFill>
                <a:highlight>
                  <a:srgbClr val="FFFFFF"/>
                </a:highlight>
                <a:latin typeface="Consolas"/>
                <a:ea typeface="Consolas"/>
                <a:cs typeface="Consolas"/>
                <a:sym typeface="Consolas"/>
                <a:hlinkClick r:id="rId4"/>
              </a:rPr>
              <a:t>multiprocessing</a:t>
            </a:r>
            <a:r>
              <a:rPr lang="es" sz="1400">
                <a:solidFill>
                  <a:srgbClr val="404040"/>
                </a:solidFill>
                <a:highlight>
                  <a:srgbClr val="FFFFFF"/>
                </a:highlight>
                <a:latin typeface="Helvetica Neue"/>
                <a:ea typeface="Helvetica Neue"/>
                <a:cs typeface="Helvetica Neue"/>
                <a:sym typeface="Helvetica Neue"/>
              </a:rPr>
              <a:t> module. </a:t>
            </a:r>
          </a:p>
          <a:p>
            <a:pPr lvl="0" rtl="0">
              <a:spcBef>
                <a:spcPts val="0"/>
              </a:spcBef>
              <a:buNone/>
            </a:pPr>
            <a:r>
              <a:rPr lang="es" sz="1400">
                <a:solidFill>
                  <a:srgbClr val="404040"/>
                </a:solidFill>
                <a:highlight>
                  <a:srgbClr val="FFFFFF"/>
                </a:highlight>
                <a:latin typeface="Helvetica Neue"/>
                <a:ea typeface="Helvetica Neue"/>
                <a:cs typeface="Helvetica Neue"/>
                <a:sym typeface="Helvetica Neue"/>
              </a:rPr>
              <a:t>It supports the exact same operations, but extends it, so that all tensors sent through a </a:t>
            </a:r>
            <a:r>
              <a:rPr lang="es" sz="1400" u="sng">
                <a:solidFill>
                  <a:srgbClr val="F05732"/>
                </a:solidFill>
                <a:highlight>
                  <a:srgbClr val="FFFFFF"/>
                </a:highlight>
                <a:latin typeface="Consolas"/>
                <a:ea typeface="Consolas"/>
                <a:cs typeface="Consolas"/>
                <a:sym typeface="Consolas"/>
                <a:hlinkClick r:id="rId5"/>
              </a:rPr>
              <a:t>multiprocessing.Queue</a:t>
            </a:r>
            <a:r>
              <a:rPr lang="es" sz="1400">
                <a:solidFill>
                  <a:srgbClr val="404040"/>
                </a:solidFill>
                <a:highlight>
                  <a:srgbClr val="FFFFFF"/>
                </a:highlight>
                <a:latin typeface="Helvetica Neue"/>
                <a:ea typeface="Helvetica Neue"/>
                <a:cs typeface="Helvetica Neue"/>
                <a:sym typeface="Helvetica Neue"/>
              </a:rPr>
              <a:t>, will have their data moved into shared memory and will only send a handle to another process.</a:t>
            </a:r>
          </a:p>
        </p:txBody>
      </p:sp>
      <p:sp>
        <p:nvSpPr>
          <p:cNvPr id="189" name="Shape 189"/>
          <p:cNvSpPr txBox="1"/>
          <p:nvPr/>
        </p:nvSpPr>
        <p:spPr>
          <a:xfrm>
            <a:off x="4188950" y="500925"/>
            <a:ext cx="4954800" cy="4290300"/>
          </a:xfrm>
          <a:prstGeom prst="rect">
            <a:avLst/>
          </a:prstGeom>
          <a:noFill/>
          <a:ln>
            <a:noFill/>
          </a:ln>
        </p:spPr>
        <p:txBody>
          <a:bodyPr anchorCtr="0" anchor="ctr" bIns="91425" lIns="91425" rIns="91425" wrap="square" tIns="91425">
            <a:noAutofit/>
          </a:bodyPr>
          <a:lstStyle/>
          <a:p>
            <a:pPr indent="0" lvl="0" marL="114300" marR="114300" rtl="0">
              <a:lnSpc>
                <a:spcPct val="115000"/>
              </a:lnSpc>
              <a:spcBef>
                <a:spcPts val="0"/>
              </a:spcBef>
              <a:buNone/>
            </a:pPr>
            <a:r>
              <a:rPr b="1" lang="es" sz="1000">
                <a:solidFill>
                  <a:srgbClr val="404040"/>
                </a:solidFill>
                <a:highlight>
                  <a:srgbClr val="FFFFFF"/>
                </a:highlight>
                <a:latin typeface="Roboto Mono"/>
                <a:ea typeface="Roboto Mono"/>
                <a:cs typeface="Roboto Mono"/>
                <a:sym typeface="Roboto Mono"/>
              </a:rPr>
              <a:t>import</a:t>
            </a:r>
            <a:r>
              <a:rPr lang="es" sz="1000">
                <a:solidFill>
                  <a:srgbClr val="404040"/>
                </a:solidFill>
                <a:highlight>
                  <a:srgbClr val="FFFFFF"/>
                </a:highlight>
                <a:latin typeface="Roboto Mono"/>
                <a:ea typeface="Roboto Mono"/>
                <a:cs typeface="Roboto Mono"/>
                <a:sym typeface="Roboto Mono"/>
              </a:rPr>
              <a:t> </a:t>
            </a:r>
            <a:r>
              <a:rPr lang="es" sz="1000">
                <a:solidFill>
                  <a:srgbClr val="555555"/>
                </a:solidFill>
                <a:highlight>
                  <a:srgbClr val="FFFFFF"/>
                </a:highlight>
                <a:latin typeface="Roboto Mono"/>
                <a:ea typeface="Roboto Mono"/>
                <a:cs typeface="Roboto Mono"/>
                <a:sym typeface="Roboto Mono"/>
              </a:rPr>
              <a:t>torch.multiprocessing</a:t>
            </a: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as</a:t>
            </a:r>
            <a:r>
              <a:rPr lang="es" sz="1000">
                <a:solidFill>
                  <a:srgbClr val="404040"/>
                </a:solidFill>
                <a:highlight>
                  <a:srgbClr val="FFFFFF"/>
                </a:highlight>
                <a:latin typeface="Roboto Mono"/>
                <a:ea typeface="Roboto Mono"/>
                <a:cs typeface="Roboto Mono"/>
                <a:sym typeface="Roboto Mono"/>
              </a:rPr>
              <a:t> </a:t>
            </a:r>
            <a:r>
              <a:rPr lang="es" sz="1000">
                <a:solidFill>
                  <a:srgbClr val="555555"/>
                </a:solidFill>
                <a:highlight>
                  <a:srgbClr val="FFFFFF"/>
                </a:highlight>
                <a:latin typeface="Roboto Mono"/>
                <a:ea typeface="Roboto Mono"/>
                <a:cs typeface="Roboto Mono"/>
                <a:sym typeface="Roboto Mono"/>
              </a:rPr>
              <a:t>mp</a:t>
            </a:r>
            <a:br>
              <a:rPr lang="es" sz="1000">
                <a:solidFill>
                  <a:srgbClr val="404040"/>
                </a:solidFill>
                <a:highlight>
                  <a:srgbClr val="FFFFFF"/>
                </a:highlight>
                <a:latin typeface="Roboto Mono"/>
                <a:ea typeface="Roboto Mono"/>
                <a:cs typeface="Roboto Mono"/>
                <a:sym typeface="Roboto Mono"/>
              </a:rPr>
            </a:br>
            <a:r>
              <a:rPr b="1" lang="es" sz="1000">
                <a:solidFill>
                  <a:srgbClr val="404040"/>
                </a:solidFill>
                <a:highlight>
                  <a:srgbClr val="FFFFFF"/>
                </a:highlight>
                <a:latin typeface="Roboto Mono"/>
                <a:ea typeface="Roboto Mono"/>
                <a:cs typeface="Roboto Mono"/>
                <a:sym typeface="Roboto Mono"/>
              </a:rPr>
              <a:t>from</a:t>
            </a:r>
            <a:r>
              <a:rPr lang="es" sz="1000">
                <a:solidFill>
                  <a:srgbClr val="404040"/>
                </a:solidFill>
                <a:highlight>
                  <a:srgbClr val="FFFFFF"/>
                </a:highlight>
                <a:latin typeface="Roboto Mono"/>
                <a:ea typeface="Roboto Mono"/>
                <a:cs typeface="Roboto Mono"/>
                <a:sym typeface="Roboto Mono"/>
              </a:rPr>
              <a:t> </a:t>
            </a:r>
            <a:r>
              <a:rPr lang="es" sz="1000">
                <a:solidFill>
                  <a:srgbClr val="555555"/>
                </a:solidFill>
                <a:highlight>
                  <a:srgbClr val="FFFFFF"/>
                </a:highlight>
                <a:latin typeface="Roboto Mono"/>
                <a:ea typeface="Roboto Mono"/>
                <a:cs typeface="Roboto Mono"/>
                <a:sym typeface="Roboto Mono"/>
              </a:rPr>
              <a:t>model</a:t>
            </a: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import</a:t>
            </a: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MyModel</a:t>
            </a:r>
            <a:br>
              <a:rPr lang="es" sz="1000">
                <a:solidFill>
                  <a:srgbClr val="404040"/>
                </a:solidFill>
                <a:highlight>
                  <a:srgbClr val="FFFFFF"/>
                </a:highlight>
                <a:latin typeface="Roboto Mono"/>
                <a:ea typeface="Roboto Mono"/>
                <a:cs typeface="Roboto Mono"/>
                <a:sym typeface="Roboto Mono"/>
              </a:rPr>
            </a:br>
            <a:br>
              <a:rPr lang="es" sz="1000">
                <a:solidFill>
                  <a:srgbClr val="404040"/>
                </a:solidFill>
                <a:highlight>
                  <a:srgbClr val="FFFFFF"/>
                </a:highlight>
                <a:latin typeface="Roboto Mono"/>
                <a:ea typeface="Roboto Mono"/>
                <a:cs typeface="Roboto Mono"/>
                <a:sym typeface="Roboto Mono"/>
              </a:rPr>
            </a:br>
            <a:r>
              <a:rPr b="1" lang="es" sz="1000">
                <a:solidFill>
                  <a:srgbClr val="404040"/>
                </a:solidFill>
                <a:highlight>
                  <a:srgbClr val="FFFFFF"/>
                </a:highlight>
                <a:latin typeface="Roboto Mono"/>
                <a:ea typeface="Roboto Mono"/>
                <a:cs typeface="Roboto Mono"/>
                <a:sym typeface="Roboto Mono"/>
              </a:rPr>
              <a:t>def</a:t>
            </a:r>
            <a:r>
              <a:rPr lang="es" sz="1000">
                <a:solidFill>
                  <a:srgbClr val="404040"/>
                </a:solidFill>
                <a:highlight>
                  <a:srgbClr val="FFFFFF"/>
                </a:highlight>
                <a:latin typeface="Roboto Mono"/>
                <a:ea typeface="Roboto Mono"/>
                <a:cs typeface="Roboto Mono"/>
                <a:sym typeface="Roboto Mono"/>
              </a:rPr>
              <a:t> </a:t>
            </a:r>
            <a:r>
              <a:rPr b="1" lang="es" sz="1000">
                <a:solidFill>
                  <a:srgbClr val="990000"/>
                </a:solidFill>
                <a:highlight>
                  <a:srgbClr val="FFFFFF"/>
                </a:highlight>
                <a:latin typeface="Roboto Mono"/>
                <a:ea typeface="Roboto Mono"/>
                <a:cs typeface="Roboto Mono"/>
                <a:sym typeface="Roboto Mono"/>
              </a:rPr>
              <a:t>train</a:t>
            </a:r>
            <a:r>
              <a:rPr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model</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i="1" lang="es" sz="1000">
                <a:solidFill>
                  <a:srgbClr val="999988"/>
                </a:solidFill>
                <a:highlight>
                  <a:srgbClr val="FFFFFF"/>
                </a:highlight>
                <a:latin typeface="Roboto Mono"/>
                <a:ea typeface="Roboto Mono"/>
                <a:cs typeface="Roboto Mono"/>
                <a:sym typeface="Roboto Mono"/>
              </a:rPr>
              <a:t># Construct data_loader, optimizer, etc.</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for</a:t>
            </a: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data</a:t>
            </a: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labels</a:t>
            </a: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in</a:t>
            </a: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data_loader</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optimizer</a:t>
            </a:r>
            <a:r>
              <a:rPr b="1"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zero_grad</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loss_fn</a:t>
            </a:r>
            <a:r>
              <a:rPr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model</a:t>
            </a:r>
            <a:r>
              <a:rPr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data</a:t>
            </a: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labels</a:t>
            </a:r>
            <a:r>
              <a:rPr lang="es" sz="1000">
                <a:solidFill>
                  <a:srgbClr val="404040"/>
                </a:solidFill>
                <a:highlight>
                  <a:srgbClr val="FFFFFF"/>
                </a:highlight>
                <a:latin typeface="Roboto Mono"/>
                <a:ea typeface="Roboto Mono"/>
                <a:cs typeface="Roboto Mono"/>
                <a:sym typeface="Roboto Mono"/>
              </a:rPr>
              <a:t>)</a:t>
            </a:r>
            <a:r>
              <a:rPr b="1"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backward</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optimizer</a:t>
            </a:r>
            <a:r>
              <a:rPr b="1"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step</a:t>
            </a:r>
            <a:r>
              <a:rPr lang="es" sz="1000">
                <a:solidFill>
                  <a:srgbClr val="404040"/>
                </a:solidFill>
                <a:highlight>
                  <a:srgbClr val="FFFFFF"/>
                </a:highlight>
                <a:latin typeface="Roboto Mono"/>
                <a:ea typeface="Roboto Mono"/>
                <a:cs typeface="Roboto Mono"/>
                <a:sym typeface="Roboto Mono"/>
              </a:rPr>
              <a:t>()  </a:t>
            </a:r>
            <a:r>
              <a:rPr i="1" lang="es" sz="1000">
                <a:solidFill>
                  <a:srgbClr val="999988"/>
                </a:solidFill>
                <a:highlight>
                  <a:srgbClr val="FFFFFF"/>
                </a:highlight>
                <a:latin typeface="Roboto Mono"/>
                <a:ea typeface="Roboto Mono"/>
                <a:cs typeface="Roboto Mono"/>
                <a:sym typeface="Roboto Mono"/>
              </a:rPr>
              <a:t># This updates shared parameters</a:t>
            </a:r>
            <a:br>
              <a:rPr lang="es" sz="1000">
                <a:solidFill>
                  <a:srgbClr val="404040"/>
                </a:solidFill>
                <a:highlight>
                  <a:srgbClr val="FFFFFF"/>
                </a:highlight>
                <a:latin typeface="Roboto Mono"/>
                <a:ea typeface="Roboto Mono"/>
                <a:cs typeface="Roboto Mono"/>
                <a:sym typeface="Roboto Mono"/>
              </a:rPr>
            </a:br>
            <a:br>
              <a:rPr lang="es" sz="1000">
                <a:solidFill>
                  <a:srgbClr val="404040"/>
                </a:solidFill>
                <a:highlight>
                  <a:srgbClr val="FFFFFF"/>
                </a:highlight>
                <a:latin typeface="Roboto Mono"/>
                <a:ea typeface="Roboto Mono"/>
                <a:cs typeface="Roboto Mono"/>
                <a:sym typeface="Roboto Mono"/>
              </a:rPr>
            </a:br>
            <a:r>
              <a:rPr b="1" lang="es" sz="1000">
                <a:solidFill>
                  <a:srgbClr val="404040"/>
                </a:solidFill>
                <a:highlight>
                  <a:srgbClr val="FFFFFF"/>
                </a:highlight>
                <a:latin typeface="Roboto Mono"/>
                <a:ea typeface="Roboto Mono"/>
                <a:cs typeface="Roboto Mono"/>
                <a:sym typeface="Roboto Mono"/>
              </a:rPr>
              <a:t>if</a:t>
            </a:r>
            <a:r>
              <a:rPr lang="es" sz="1000">
                <a:solidFill>
                  <a:srgbClr val="404040"/>
                </a:solidFill>
                <a:highlight>
                  <a:srgbClr val="FFFFFF"/>
                </a:highlight>
                <a:latin typeface="Roboto Mono"/>
                <a:ea typeface="Roboto Mono"/>
                <a:cs typeface="Roboto Mono"/>
                <a:sym typeface="Roboto Mono"/>
              </a:rPr>
              <a:t> __name__ </a:t>
            </a:r>
            <a:r>
              <a:rPr b="1" lang="es" sz="1000">
                <a:solidFill>
                  <a:srgbClr val="404040"/>
                </a:solidFill>
                <a:highlight>
                  <a:srgbClr val="FFFFFF"/>
                </a:highlight>
                <a:latin typeface="Roboto Mono"/>
                <a:ea typeface="Roboto Mono"/>
                <a:cs typeface="Roboto Mono"/>
                <a:sym typeface="Roboto Mono"/>
              </a:rPr>
              <a:t>==</a:t>
            </a:r>
            <a:r>
              <a:rPr lang="es" sz="1000">
                <a:solidFill>
                  <a:srgbClr val="404040"/>
                </a:solidFill>
                <a:highlight>
                  <a:srgbClr val="FFFFFF"/>
                </a:highlight>
                <a:latin typeface="Roboto Mono"/>
                <a:ea typeface="Roboto Mono"/>
                <a:cs typeface="Roboto Mono"/>
                <a:sym typeface="Roboto Mono"/>
              </a:rPr>
              <a:t> </a:t>
            </a:r>
            <a:r>
              <a:rPr lang="es" sz="1000">
                <a:solidFill>
                  <a:srgbClr val="DD1144"/>
                </a:solidFill>
                <a:highlight>
                  <a:srgbClr val="FFFFFF"/>
                </a:highlight>
                <a:latin typeface="Roboto Mono"/>
                <a:ea typeface="Roboto Mono"/>
                <a:cs typeface="Roboto Mono"/>
                <a:sym typeface="Roboto Mono"/>
              </a:rPr>
              <a:t>'__main__'</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num_processes</a:t>
            </a: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a:t>
            </a:r>
            <a:r>
              <a:rPr lang="es" sz="1000">
                <a:solidFill>
                  <a:srgbClr val="404040"/>
                </a:solidFill>
                <a:highlight>
                  <a:srgbClr val="FFFFFF"/>
                </a:highlight>
                <a:latin typeface="Roboto Mono"/>
                <a:ea typeface="Roboto Mono"/>
                <a:cs typeface="Roboto Mono"/>
                <a:sym typeface="Roboto Mono"/>
              </a:rPr>
              <a:t> </a:t>
            </a:r>
            <a:r>
              <a:rPr lang="es" sz="1000">
                <a:solidFill>
                  <a:srgbClr val="009999"/>
                </a:solidFill>
                <a:highlight>
                  <a:srgbClr val="FFFFFF"/>
                </a:highlight>
                <a:latin typeface="Roboto Mono"/>
                <a:ea typeface="Roboto Mono"/>
                <a:cs typeface="Roboto Mono"/>
                <a:sym typeface="Roboto Mono"/>
              </a:rPr>
              <a:t>4</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model</a:t>
            </a: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a:t>
            </a: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MyModel</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i="1" lang="es" sz="1000">
                <a:solidFill>
                  <a:srgbClr val="999988"/>
                </a:solidFill>
                <a:highlight>
                  <a:srgbClr val="FFFFFF"/>
                </a:highlight>
                <a:latin typeface="Roboto Mono"/>
                <a:ea typeface="Roboto Mono"/>
                <a:cs typeface="Roboto Mono"/>
                <a:sym typeface="Roboto Mono"/>
              </a:rPr>
              <a:t># NOTE: this is required for the ``fork`` method to work</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model</a:t>
            </a:r>
            <a:r>
              <a:rPr b="1"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share_memory</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processes</a:t>
            </a: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a:t>
            </a:r>
            <a:r>
              <a:rPr lang="es" sz="1000">
                <a:solidFill>
                  <a:srgbClr val="404040"/>
                </a:solidFill>
                <a:highlight>
                  <a:srgbClr val="FFFFFF"/>
                </a:highlight>
                <a:latin typeface="Roboto Mono"/>
                <a:ea typeface="Roboto Mono"/>
                <a:cs typeface="Roboto Mono"/>
                <a:sym typeface="Roboto Mono"/>
              </a:rPr>
              <a:t> []</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for</a:t>
            </a: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rank</a:t>
            </a: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in</a:t>
            </a:r>
            <a:r>
              <a:rPr lang="es" sz="1000">
                <a:solidFill>
                  <a:srgbClr val="404040"/>
                </a:solidFill>
                <a:highlight>
                  <a:srgbClr val="FFFFFF"/>
                </a:highlight>
                <a:latin typeface="Roboto Mono"/>
                <a:ea typeface="Roboto Mono"/>
                <a:cs typeface="Roboto Mono"/>
                <a:sym typeface="Roboto Mono"/>
              </a:rPr>
              <a:t> </a:t>
            </a:r>
            <a:r>
              <a:rPr lang="es" sz="1000">
                <a:solidFill>
                  <a:srgbClr val="0086B3"/>
                </a:solidFill>
                <a:highlight>
                  <a:srgbClr val="FFFFFF"/>
                </a:highlight>
                <a:latin typeface="Roboto Mono"/>
                <a:ea typeface="Roboto Mono"/>
                <a:cs typeface="Roboto Mono"/>
                <a:sym typeface="Roboto Mono"/>
              </a:rPr>
              <a:t>range</a:t>
            </a:r>
            <a:r>
              <a:rPr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num_processes</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p</a:t>
            </a: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a:t>
            </a: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mp</a:t>
            </a:r>
            <a:r>
              <a:rPr b="1"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Process</a:t>
            </a:r>
            <a:r>
              <a:rPr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target</a:t>
            </a:r>
            <a:r>
              <a:rPr b="1"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train</a:t>
            </a: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args</a:t>
            </a:r>
            <a:r>
              <a:rPr b="1" lang="es" sz="1000">
                <a:solidFill>
                  <a:srgbClr val="404040"/>
                </a:solidFill>
                <a:highlight>
                  <a:srgbClr val="FFFFFF"/>
                </a:highlight>
                <a:latin typeface="Roboto Mono"/>
                <a:ea typeface="Roboto Mono"/>
                <a:cs typeface="Roboto Mono"/>
                <a:sym typeface="Roboto Mono"/>
              </a:rPr>
              <a:t>=</a:t>
            </a:r>
            <a:r>
              <a:rPr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model</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p</a:t>
            </a:r>
            <a:r>
              <a:rPr b="1"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start</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processes</a:t>
            </a:r>
            <a:r>
              <a:rPr b="1"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append</a:t>
            </a:r>
            <a:r>
              <a:rPr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p</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for</a:t>
            </a: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p</a:t>
            </a:r>
            <a:r>
              <a:rPr lang="es" sz="1000">
                <a:solidFill>
                  <a:srgbClr val="404040"/>
                </a:solidFill>
                <a:highlight>
                  <a:srgbClr val="FFFFFF"/>
                </a:highlight>
                <a:latin typeface="Roboto Mono"/>
                <a:ea typeface="Roboto Mono"/>
                <a:cs typeface="Roboto Mono"/>
                <a:sym typeface="Roboto Mono"/>
              </a:rPr>
              <a:t> </a:t>
            </a:r>
            <a:r>
              <a:rPr b="1" lang="es" sz="1000">
                <a:solidFill>
                  <a:srgbClr val="404040"/>
                </a:solidFill>
                <a:highlight>
                  <a:srgbClr val="FFFFFF"/>
                </a:highlight>
                <a:latin typeface="Roboto Mono"/>
                <a:ea typeface="Roboto Mono"/>
                <a:cs typeface="Roboto Mono"/>
                <a:sym typeface="Roboto Mono"/>
              </a:rPr>
              <a:t>in</a:t>
            </a: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processes</a:t>
            </a:r>
            <a:r>
              <a:rPr lang="es" sz="1000">
                <a:solidFill>
                  <a:srgbClr val="404040"/>
                </a:solidFill>
                <a:highlight>
                  <a:srgbClr val="FFFFFF"/>
                </a:highlight>
                <a:latin typeface="Roboto Mono"/>
                <a:ea typeface="Roboto Mono"/>
                <a:cs typeface="Roboto Mono"/>
                <a:sym typeface="Roboto Mono"/>
              </a:rPr>
              <a:t>:</a:t>
            </a:r>
            <a:br>
              <a:rPr lang="es" sz="1000">
                <a:solidFill>
                  <a:srgbClr val="404040"/>
                </a:solidFill>
                <a:highlight>
                  <a:srgbClr val="FFFFFF"/>
                </a:highlight>
                <a:latin typeface="Roboto Mono"/>
                <a:ea typeface="Roboto Mono"/>
                <a:cs typeface="Roboto Mono"/>
                <a:sym typeface="Roboto Mono"/>
              </a:rPr>
            </a:br>
            <a:r>
              <a:rPr lang="es" sz="1000">
                <a:solidFill>
                  <a:srgbClr val="404040"/>
                </a:solidFill>
                <a:highlight>
                  <a:srgbClr val="FFFFFF"/>
                </a:highlight>
                <a:latin typeface="Roboto Mono"/>
                <a:ea typeface="Roboto Mono"/>
                <a:cs typeface="Roboto Mono"/>
                <a:sym typeface="Roboto Mono"/>
              </a:rPr>
              <a:t>      </a:t>
            </a:r>
            <a:r>
              <a:rPr lang="es" sz="1000">
                <a:solidFill>
                  <a:srgbClr val="333333"/>
                </a:solidFill>
                <a:highlight>
                  <a:srgbClr val="FFFFFF"/>
                </a:highlight>
                <a:latin typeface="Roboto Mono"/>
                <a:ea typeface="Roboto Mono"/>
                <a:cs typeface="Roboto Mono"/>
                <a:sym typeface="Roboto Mono"/>
              </a:rPr>
              <a:t>p</a:t>
            </a:r>
            <a:r>
              <a:rPr b="1" lang="es" sz="1000">
                <a:solidFill>
                  <a:srgbClr val="404040"/>
                </a:solidFill>
                <a:highlight>
                  <a:srgbClr val="FFFFFF"/>
                </a:highlight>
                <a:latin typeface="Roboto Mono"/>
                <a:ea typeface="Roboto Mono"/>
                <a:cs typeface="Roboto Mono"/>
                <a:sym typeface="Roboto Mono"/>
              </a:rPr>
              <a:t>.</a:t>
            </a:r>
            <a:r>
              <a:rPr lang="es" sz="1000">
                <a:solidFill>
                  <a:srgbClr val="333333"/>
                </a:solidFill>
                <a:highlight>
                  <a:srgbClr val="FFFFFF"/>
                </a:highlight>
                <a:latin typeface="Roboto Mono"/>
                <a:ea typeface="Roboto Mono"/>
                <a:cs typeface="Roboto Mono"/>
                <a:sym typeface="Roboto Mono"/>
              </a:rPr>
              <a:t>join</a:t>
            </a:r>
            <a:r>
              <a:rPr lang="es" sz="1000">
                <a:solidFill>
                  <a:srgbClr val="404040"/>
                </a:solidFill>
                <a:highlight>
                  <a:srgbClr val="FFFFFF"/>
                </a:highlight>
                <a:latin typeface="Roboto Mono"/>
                <a:ea typeface="Roboto Mono"/>
                <a:cs typeface="Roboto Mono"/>
                <a:sym typeface="Roboto Mono"/>
              </a:rPr>
              <a:t>()</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539725"/>
            <a:ext cx="8520600" cy="1282500"/>
          </a:xfrm>
          <a:prstGeom prst="rect">
            <a:avLst/>
          </a:prstGeom>
        </p:spPr>
        <p:txBody>
          <a:bodyPr anchorCtr="0" anchor="t" bIns="91425" lIns="91425" rIns="91425" wrap="square" tIns="91425">
            <a:noAutofit/>
          </a:bodyPr>
          <a:lstStyle/>
          <a:p>
            <a:pPr lvl="0">
              <a:spcBef>
                <a:spcPts val="0"/>
              </a:spcBef>
              <a:buNone/>
            </a:pPr>
            <a:r>
              <a:rPr lang="es"/>
              <a:t>Generative Adversarial Networks</a:t>
            </a:r>
          </a:p>
        </p:txBody>
      </p:sp>
      <p:pic>
        <p:nvPicPr>
          <p:cNvPr id="195" name="Shape 195"/>
          <p:cNvPicPr preferRelativeResize="0"/>
          <p:nvPr/>
        </p:nvPicPr>
        <p:blipFill>
          <a:blip r:embed="rId3">
            <a:alphaModFix/>
          </a:blip>
          <a:stretch>
            <a:fillRect/>
          </a:stretch>
        </p:blipFill>
        <p:spPr>
          <a:xfrm>
            <a:off x="152400" y="1365025"/>
            <a:ext cx="8839200" cy="2841171"/>
          </a:xfrm>
          <a:prstGeom prst="rect">
            <a:avLst/>
          </a:prstGeom>
          <a:noFill/>
          <a:ln>
            <a:noFill/>
          </a:ln>
        </p:spPr>
      </p:pic>
      <p:sp>
        <p:nvSpPr>
          <p:cNvPr id="196" name="Shape 196"/>
          <p:cNvSpPr txBox="1"/>
          <p:nvPr/>
        </p:nvSpPr>
        <p:spPr>
          <a:xfrm>
            <a:off x="1240825" y="4351650"/>
            <a:ext cx="6607800" cy="717600"/>
          </a:xfrm>
          <a:prstGeom prst="rect">
            <a:avLst/>
          </a:prstGeom>
          <a:noFill/>
          <a:ln>
            <a:noFill/>
          </a:ln>
        </p:spPr>
        <p:txBody>
          <a:bodyPr anchorCtr="0" anchor="t" bIns="91425" lIns="91425" rIns="91425" wrap="square" tIns="91425">
            <a:noAutofit/>
          </a:bodyPr>
          <a:lstStyle/>
          <a:p>
            <a:pPr lvl="0">
              <a:spcBef>
                <a:spcPts val="0"/>
              </a:spcBef>
              <a:buNone/>
            </a:pPr>
            <a:r>
              <a:rPr i="1" lang="es"/>
              <a:t>“Generative Adversarial Networks is the most interesting idea in the last ten years in machine learning.”</a:t>
            </a:r>
            <a:r>
              <a:rPr lang="es"/>
              <a:t> – Yann Lecun, Director of Faceboook AI Research</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ph type="title"/>
          </p:nvPr>
        </p:nvSpPr>
        <p:spPr>
          <a:xfrm>
            <a:off x="311725" y="500925"/>
            <a:ext cx="3706500" cy="1797300"/>
          </a:xfrm>
          <a:prstGeom prst="rect">
            <a:avLst/>
          </a:prstGeom>
        </p:spPr>
        <p:txBody>
          <a:bodyPr anchorCtr="0" anchor="t" bIns="91425" lIns="91425" rIns="91425" wrap="square" tIns="91425">
            <a:noAutofit/>
          </a:bodyPr>
          <a:lstStyle/>
          <a:p>
            <a:pPr lvl="0">
              <a:spcBef>
                <a:spcPts val="0"/>
              </a:spcBef>
              <a:buNone/>
            </a:pPr>
            <a:r>
              <a:rPr lang="es"/>
              <a:t>What is PyTorch</a:t>
            </a:r>
          </a:p>
        </p:txBody>
      </p:sp>
      <p:sp>
        <p:nvSpPr>
          <p:cNvPr id="71" name="Shape 71"/>
          <p:cNvSpPr txBox="1"/>
          <p:nvPr>
            <p:ph idx="1" type="body"/>
          </p:nvPr>
        </p:nvSpPr>
        <p:spPr>
          <a:xfrm>
            <a:off x="4644675" y="500925"/>
            <a:ext cx="4166400" cy="2057400"/>
          </a:xfrm>
          <a:prstGeom prst="rect">
            <a:avLst/>
          </a:prstGeom>
        </p:spPr>
        <p:txBody>
          <a:bodyPr anchorCtr="0" anchor="t" bIns="91425" lIns="91425" rIns="91425" wrap="square" tIns="91425">
            <a:noAutofit/>
          </a:bodyPr>
          <a:lstStyle/>
          <a:p>
            <a:pPr indent="-311150" lvl="0" marL="457200" rtl="0">
              <a:spcBef>
                <a:spcPts val="1000"/>
              </a:spcBef>
              <a:buSzPct val="100000"/>
              <a:buChar char="●"/>
            </a:pPr>
            <a:r>
              <a:rPr lang="es"/>
              <a:t>Automatic differentiation engine</a:t>
            </a:r>
          </a:p>
          <a:p>
            <a:pPr indent="-311150" lvl="0" marL="457200" rtl="0">
              <a:spcBef>
                <a:spcPts val="1000"/>
              </a:spcBef>
              <a:buSzPct val="100000"/>
              <a:buChar char="●"/>
            </a:pPr>
            <a:r>
              <a:rPr lang="es"/>
              <a:t>Ndarray library with GPU support</a:t>
            </a:r>
          </a:p>
          <a:p>
            <a:pPr indent="-311150" lvl="0" marL="457200" rtl="0">
              <a:spcBef>
                <a:spcPts val="1000"/>
              </a:spcBef>
              <a:buSzPct val="100000"/>
              <a:buChar char="●"/>
            </a:pPr>
            <a:r>
              <a:rPr lang="es"/>
              <a:t>Gradient based optimization package</a:t>
            </a:r>
          </a:p>
          <a:p>
            <a:pPr indent="-311150" lvl="0" marL="457200">
              <a:spcBef>
                <a:spcPts val="1000"/>
              </a:spcBef>
              <a:buSzPct val="100000"/>
              <a:buChar char="●"/>
            </a:pPr>
            <a:r>
              <a:rPr lang="es"/>
              <a:t>Utilities (data loading, etc.)</a:t>
            </a:r>
          </a:p>
        </p:txBody>
      </p:sp>
      <p:sp>
        <p:nvSpPr>
          <p:cNvPr id="72" name="Shape 72"/>
          <p:cNvSpPr txBox="1"/>
          <p:nvPr>
            <p:ph type="title"/>
          </p:nvPr>
        </p:nvSpPr>
        <p:spPr>
          <a:xfrm>
            <a:off x="311725" y="2558325"/>
            <a:ext cx="3706500" cy="2508900"/>
          </a:xfrm>
          <a:prstGeom prst="rect">
            <a:avLst/>
          </a:prstGeom>
        </p:spPr>
        <p:txBody>
          <a:bodyPr anchorCtr="0" anchor="t" bIns="91425" lIns="91425" rIns="91425" wrap="square" tIns="91425">
            <a:noAutofit/>
          </a:bodyPr>
          <a:lstStyle/>
          <a:p>
            <a:pPr lvl="0" rtl="0">
              <a:spcBef>
                <a:spcPts val="0"/>
              </a:spcBef>
              <a:buNone/>
            </a:pPr>
            <a:r>
              <a:rPr lang="es"/>
              <a:t>Why PyTorch</a:t>
            </a:r>
          </a:p>
        </p:txBody>
      </p:sp>
      <p:sp>
        <p:nvSpPr>
          <p:cNvPr id="73" name="Shape 73"/>
          <p:cNvSpPr txBox="1"/>
          <p:nvPr>
            <p:ph idx="1" type="body"/>
          </p:nvPr>
        </p:nvSpPr>
        <p:spPr>
          <a:xfrm>
            <a:off x="4644675" y="2558325"/>
            <a:ext cx="4166400" cy="2269800"/>
          </a:xfrm>
          <a:prstGeom prst="rect">
            <a:avLst/>
          </a:prstGeom>
        </p:spPr>
        <p:txBody>
          <a:bodyPr anchorCtr="0" anchor="t" bIns="91425" lIns="91425" rIns="91425" wrap="square" tIns="91425">
            <a:noAutofit/>
          </a:bodyPr>
          <a:lstStyle/>
          <a:p>
            <a:pPr indent="-311150" lvl="0" marL="457200" rtl="0">
              <a:spcBef>
                <a:spcPts val="1000"/>
              </a:spcBef>
              <a:buSzPct val="100000"/>
              <a:buChar char="●"/>
            </a:pPr>
            <a:r>
              <a:rPr lang="es"/>
              <a:t>Python-first philosophy</a:t>
            </a:r>
          </a:p>
          <a:p>
            <a:pPr indent="-311150" lvl="0" marL="457200" rtl="0">
              <a:spcBef>
                <a:spcPts val="1000"/>
              </a:spcBef>
              <a:buSzPct val="100000"/>
              <a:buChar char="●"/>
            </a:pPr>
            <a:r>
              <a:rPr lang="es"/>
              <a:t>Tape-based autograd system (reverse-mode automatic </a:t>
            </a:r>
            <a:r>
              <a:rPr lang="es"/>
              <a:t>differentiation</a:t>
            </a:r>
            <a:r>
              <a:rPr lang="es"/>
              <a:t>)</a:t>
            </a:r>
          </a:p>
          <a:p>
            <a:pPr indent="-311150" lvl="0" marL="457200" rtl="0">
              <a:spcBef>
                <a:spcPts val="1000"/>
              </a:spcBef>
              <a:buSzPct val="100000"/>
              <a:buChar char="●"/>
            </a:pPr>
            <a:r>
              <a:rPr lang="es"/>
              <a:t>Decipherable</a:t>
            </a:r>
            <a:r>
              <a:rPr lang="es"/>
              <a:t> stack traces. Easy to debug. </a:t>
            </a:r>
          </a:p>
          <a:p>
            <a:pPr indent="-311150" lvl="0" marL="457200" rtl="0">
              <a:spcBef>
                <a:spcPts val="1000"/>
              </a:spcBef>
              <a:buSzPct val="100000"/>
              <a:buChar char="●"/>
            </a:pPr>
            <a:r>
              <a:rPr lang="es"/>
              <a:t>Easily extend the Python ecosystem (numpy, scipy, Cython)</a:t>
            </a:r>
          </a:p>
          <a:p>
            <a:pPr lvl="0" rt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539725"/>
            <a:ext cx="8520600" cy="12825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02" name="Shape 202"/>
          <p:cNvPicPr preferRelativeResize="0"/>
          <p:nvPr/>
        </p:nvPicPr>
        <p:blipFill rotWithShape="1">
          <a:blip r:embed="rId3">
            <a:alphaModFix/>
          </a:blip>
          <a:srcRect b="0" l="7783" r="0" t="11245"/>
          <a:stretch/>
        </p:blipFill>
        <p:spPr>
          <a:xfrm>
            <a:off x="711900" y="578425"/>
            <a:ext cx="8432100" cy="45650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539725"/>
            <a:ext cx="8520600" cy="12825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08" name="Shape 20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descr="Screen Shot 2017-04-25 at 12.55.51 PM.png" id="213" name="Shape 213"/>
          <p:cNvPicPr preferRelativeResize="0"/>
          <p:nvPr/>
        </p:nvPicPr>
        <p:blipFill rotWithShape="1">
          <a:blip r:embed="rId3">
            <a:alphaModFix/>
          </a:blip>
          <a:srcRect b="34675" l="0" r="0" t="1735"/>
          <a:stretch/>
        </p:blipFill>
        <p:spPr>
          <a:xfrm>
            <a:off x="998058" y="3003178"/>
            <a:ext cx="8120135" cy="2096719"/>
          </a:xfrm>
          <a:prstGeom prst="rect">
            <a:avLst/>
          </a:prstGeom>
          <a:noFill/>
          <a:ln>
            <a:noFill/>
          </a:ln>
        </p:spPr>
      </p:pic>
      <p:pic>
        <p:nvPicPr>
          <p:cNvPr descr="Screen Shot 2017-04-25 at 12.55.51 PM.png" id="214" name="Shape 214"/>
          <p:cNvPicPr preferRelativeResize="0"/>
          <p:nvPr/>
        </p:nvPicPr>
        <p:blipFill rotWithShape="1">
          <a:blip r:embed="rId3">
            <a:alphaModFix/>
          </a:blip>
          <a:srcRect b="0" l="0" r="0" t="67479"/>
          <a:stretch/>
        </p:blipFill>
        <p:spPr>
          <a:xfrm>
            <a:off x="1001088" y="4071159"/>
            <a:ext cx="8120135" cy="1072340"/>
          </a:xfrm>
          <a:prstGeom prst="rect">
            <a:avLst/>
          </a:prstGeom>
          <a:noFill/>
          <a:ln>
            <a:noFill/>
          </a:ln>
        </p:spPr>
      </p:pic>
      <p:pic>
        <p:nvPicPr>
          <p:cNvPr descr="Screen Shot 2017-04-25 at 12.48.00 PM.png" id="215" name="Shape 215"/>
          <p:cNvPicPr preferRelativeResize="0"/>
          <p:nvPr/>
        </p:nvPicPr>
        <p:blipFill rotWithShape="1">
          <a:blip r:embed="rId4">
            <a:alphaModFix/>
          </a:blip>
          <a:srcRect b="46754" l="645" r="0" t="2170"/>
          <a:stretch/>
        </p:blipFill>
        <p:spPr>
          <a:xfrm>
            <a:off x="986150" y="10950"/>
            <a:ext cx="8120137" cy="1324678"/>
          </a:xfrm>
          <a:prstGeom prst="rect">
            <a:avLst/>
          </a:prstGeom>
          <a:noFill/>
          <a:ln>
            <a:noFill/>
          </a:ln>
        </p:spPr>
      </p:pic>
      <p:pic>
        <p:nvPicPr>
          <p:cNvPr descr="Screen Shot 2017-04-25 at 12.48.00 PM.png" id="216" name="Shape 216"/>
          <p:cNvPicPr preferRelativeResize="0"/>
          <p:nvPr/>
        </p:nvPicPr>
        <p:blipFill rotWithShape="1">
          <a:blip r:embed="rId4">
            <a:alphaModFix/>
          </a:blip>
          <a:srcRect b="4708" l="645" r="0" t="53993"/>
          <a:stretch/>
        </p:blipFill>
        <p:spPr>
          <a:xfrm>
            <a:off x="986150" y="264535"/>
            <a:ext cx="8120137" cy="1071091"/>
          </a:xfrm>
          <a:prstGeom prst="rect">
            <a:avLst/>
          </a:prstGeom>
          <a:noFill/>
          <a:ln>
            <a:noFill/>
          </a:ln>
        </p:spPr>
      </p:pic>
      <p:pic>
        <p:nvPicPr>
          <p:cNvPr descr="Screen Shot 2017-04-25 at 12.47.47 PM.png" id="217" name="Shape 217"/>
          <p:cNvPicPr preferRelativeResize="0"/>
          <p:nvPr/>
        </p:nvPicPr>
        <p:blipFill rotWithShape="1">
          <a:blip r:embed="rId5">
            <a:alphaModFix/>
          </a:blip>
          <a:srcRect b="45601" l="655" r="0" t="0"/>
          <a:stretch/>
        </p:blipFill>
        <p:spPr>
          <a:xfrm>
            <a:off x="986150" y="1428517"/>
            <a:ext cx="8120136" cy="1424785"/>
          </a:xfrm>
          <a:prstGeom prst="rect">
            <a:avLst/>
          </a:prstGeom>
          <a:noFill/>
          <a:ln>
            <a:noFill/>
          </a:ln>
        </p:spPr>
      </p:pic>
      <p:pic>
        <p:nvPicPr>
          <p:cNvPr descr="Screen Shot 2017-04-25 at 12.47.47 PM.png" id="218" name="Shape 218"/>
          <p:cNvPicPr preferRelativeResize="0"/>
          <p:nvPr/>
        </p:nvPicPr>
        <p:blipFill rotWithShape="1">
          <a:blip r:embed="rId5">
            <a:alphaModFix/>
          </a:blip>
          <a:srcRect b="2612" l="655" r="0" t="52952"/>
          <a:stretch/>
        </p:blipFill>
        <p:spPr>
          <a:xfrm>
            <a:off x="986150" y="1730785"/>
            <a:ext cx="8120136" cy="1163823"/>
          </a:xfrm>
          <a:prstGeom prst="rect">
            <a:avLst/>
          </a:prstGeom>
          <a:noFill/>
          <a:ln>
            <a:noFill/>
          </a:ln>
        </p:spPr>
      </p:pic>
      <p:sp>
        <p:nvSpPr>
          <p:cNvPr id="219" name="Shape 219"/>
          <p:cNvSpPr txBox="1"/>
          <p:nvPr/>
        </p:nvSpPr>
        <p:spPr>
          <a:xfrm>
            <a:off x="381000" y="-62475"/>
            <a:ext cx="848400" cy="327000"/>
          </a:xfrm>
          <a:prstGeom prst="rect">
            <a:avLst/>
          </a:prstGeom>
          <a:noFill/>
          <a:ln>
            <a:noFill/>
          </a:ln>
        </p:spPr>
        <p:txBody>
          <a:bodyPr anchorCtr="0" anchor="t" bIns="91425" lIns="91425" rIns="91425" wrap="square" tIns="91425">
            <a:noAutofit/>
          </a:bodyPr>
          <a:lstStyle/>
          <a:p>
            <a:pPr lvl="0">
              <a:spcBef>
                <a:spcPts val="0"/>
              </a:spcBef>
              <a:buNone/>
            </a:pPr>
            <a:r>
              <a:rPr lang="es"/>
              <a:t>input</a:t>
            </a:r>
          </a:p>
        </p:txBody>
      </p:sp>
      <p:sp>
        <p:nvSpPr>
          <p:cNvPr id="220" name="Shape 220"/>
          <p:cNvSpPr txBox="1"/>
          <p:nvPr/>
        </p:nvSpPr>
        <p:spPr>
          <a:xfrm>
            <a:off x="366350" y="1335625"/>
            <a:ext cx="848400" cy="327000"/>
          </a:xfrm>
          <a:prstGeom prst="rect">
            <a:avLst/>
          </a:prstGeom>
          <a:noFill/>
          <a:ln>
            <a:noFill/>
          </a:ln>
        </p:spPr>
        <p:txBody>
          <a:bodyPr anchorCtr="0" anchor="t" bIns="91425" lIns="91425" rIns="91425" wrap="square" tIns="91425">
            <a:noAutofit/>
          </a:bodyPr>
          <a:lstStyle/>
          <a:p>
            <a:pPr lvl="0" rtl="0">
              <a:spcBef>
                <a:spcPts val="0"/>
              </a:spcBef>
              <a:buNone/>
            </a:pPr>
            <a:r>
              <a:rPr lang="es"/>
              <a:t>input</a:t>
            </a:r>
          </a:p>
        </p:txBody>
      </p:sp>
      <p:sp>
        <p:nvSpPr>
          <p:cNvPr id="221" name="Shape 221"/>
          <p:cNvSpPr txBox="1"/>
          <p:nvPr/>
        </p:nvSpPr>
        <p:spPr>
          <a:xfrm>
            <a:off x="442550" y="3450375"/>
            <a:ext cx="848400" cy="327000"/>
          </a:xfrm>
          <a:prstGeom prst="rect">
            <a:avLst/>
          </a:prstGeom>
          <a:noFill/>
          <a:ln>
            <a:noFill/>
          </a:ln>
        </p:spPr>
        <p:txBody>
          <a:bodyPr anchorCtr="0" anchor="t" bIns="91425" lIns="91425" rIns="91425" wrap="square" tIns="91425">
            <a:noAutofit/>
          </a:bodyPr>
          <a:lstStyle/>
          <a:p>
            <a:pPr lvl="0" rtl="0">
              <a:spcBef>
                <a:spcPts val="0"/>
              </a:spcBef>
              <a:buNone/>
            </a:pPr>
            <a:r>
              <a:rPr lang="es"/>
              <a:t>input</a:t>
            </a:r>
          </a:p>
        </p:txBody>
      </p:sp>
      <p:sp>
        <p:nvSpPr>
          <p:cNvPr id="222" name="Shape 222"/>
          <p:cNvSpPr txBox="1"/>
          <p:nvPr/>
        </p:nvSpPr>
        <p:spPr>
          <a:xfrm>
            <a:off x="361175" y="556775"/>
            <a:ext cx="813000" cy="327000"/>
          </a:xfrm>
          <a:prstGeom prst="rect">
            <a:avLst/>
          </a:prstGeom>
          <a:noFill/>
          <a:ln>
            <a:noFill/>
          </a:ln>
        </p:spPr>
        <p:txBody>
          <a:bodyPr anchorCtr="0" anchor="t" bIns="91425" lIns="91425" rIns="91425" wrap="square" tIns="91425">
            <a:noAutofit/>
          </a:bodyPr>
          <a:lstStyle/>
          <a:p>
            <a:pPr lvl="0">
              <a:spcBef>
                <a:spcPts val="0"/>
              </a:spcBef>
              <a:buNone/>
            </a:pPr>
            <a:r>
              <a:rPr lang="es"/>
              <a:t>output</a:t>
            </a:r>
          </a:p>
        </p:txBody>
      </p:sp>
      <p:sp>
        <p:nvSpPr>
          <p:cNvPr id="223" name="Shape 223"/>
          <p:cNvSpPr txBox="1"/>
          <p:nvPr/>
        </p:nvSpPr>
        <p:spPr>
          <a:xfrm>
            <a:off x="361175" y="2080775"/>
            <a:ext cx="813000" cy="327000"/>
          </a:xfrm>
          <a:prstGeom prst="rect">
            <a:avLst/>
          </a:prstGeom>
          <a:noFill/>
          <a:ln>
            <a:noFill/>
          </a:ln>
        </p:spPr>
        <p:txBody>
          <a:bodyPr anchorCtr="0" anchor="t" bIns="91425" lIns="91425" rIns="91425" wrap="square" tIns="91425">
            <a:noAutofit/>
          </a:bodyPr>
          <a:lstStyle/>
          <a:p>
            <a:pPr lvl="0" rtl="0">
              <a:spcBef>
                <a:spcPts val="0"/>
              </a:spcBef>
              <a:buNone/>
            </a:pPr>
            <a:r>
              <a:rPr lang="es"/>
              <a:t>output</a:t>
            </a:r>
          </a:p>
        </p:txBody>
      </p:sp>
      <p:sp>
        <p:nvSpPr>
          <p:cNvPr id="224" name="Shape 224"/>
          <p:cNvSpPr txBox="1"/>
          <p:nvPr/>
        </p:nvSpPr>
        <p:spPr>
          <a:xfrm>
            <a:off x="361175" y="4366775"/>
            <a:ext cx="813000" cy="327000"/>
          </a:xfrm>
          <a:prstGeom prst="rect">
            <a:avLst/>
          </a:prstGeom>
          <a:noFill/>
          <a:ln>
            <a:noFill/>
          </a:ln>
        </p:spPr>
        <p:txBody>
          <a:bodyPr anchorCtr="0" anchor="t" bIns="91425" lIns="91425" rIns="91425" wrap="square" tIns="91425">
            <a:noAutofit/>
          </a:bodyPr>
          <a:lstStyle/>
          <a:p>
            <a:pPr lvl="0" rtl="0">
              <a:spcBef>
                <a:spcPts val="0"/>
              </a:spcBef>
              <a:buNone/>
            </a:pPr>
            <a:r>
              <a:rPr lang="es"/>
              <a:t>output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311675" y="798600"/>
            <a:ext cx="6247800" cy="35463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230" name="Shape 230"/>
          <p:cNvPicPr preferRelativeResize="0"/>
          <p:nvPr/>
        </p:nvPicPr>
        <p:blipFill>
          <a:blip r:embed="rId3">
            <a:alphaModFix/>
          </a:blip>
          <a:stretch>
            <a:fillRect/>
          </a:stretch>
        </p:blipFill>
        <p:spPr>
          <a:xfrm>
            <a:off x="0" y="-121750"/>
            <a:ext cx="7599400" cy="4274651"/>
          </a:xfrm>
          <a:prstGeom prst="rect">
            <a:avLst/>
          </a:prstGeom>
          <a:noFill/>
          <a:ln>
            <a:noFill/>
          </a:ln>
        </p:spPr>
      </p:pic>
      <p:sp>
        <p:nvSpPr>
          <p:cNvPr id="231" name="Shape 231"/>
          <p:cNvSpPr txBox="1"/>
          <p:nvPr/>
        </p:nvSpPr>
        <p:spPr>
          <a:xfrm>
            <a:off x="435575" y="4076700"/>
            <a:ext cx="7367700" cy="888600"/>
          </a:xfrm>
          <a:prstGeom prst="rect">
            <a:avLst/>
          </a:prstGeom>
          <a:noFill/>
          <a:ln>
            <a:noFill/>
          </a:ln>
        </p:spPr>
        <p:txBody>
          <a:bodyPr anchorCtr="0" anchor="t" bIns="91425" lIns="91425" rIns="91425" wrap="square" tIns="91425">
            <a:noAutofit/>
          </a:bodyPr>
          <a:lstStyle/>
          <a:p>
            <a:pPr indent="0" lvl="0" marL="190500" rtl="0">
              <a:lnSpc>
                <a:spcPct val="150000"/>
              </a:lnSpc>
              <a:spcBef>
                <a:spcPts val="1200"/>
              </a:spcBef>
              <a:spcAft>
                <a:spcPts val="1200"/>
              </a:spcAft>
              <a:buNone/>
            </a:pPr>
            <a:r>
              <a:rPr lang="es" sz="1200">
                <a:solidFill>
                  <a:schemeClr val="dk1"/>
                </a:solidFill>
                <a:latin typeface="Ubuntu"/>
                <a:ea typeface="Ubuntu"/>
                <a:cs typeface="Ubuntu"/>
                <a:sym typeface="Ubuntu"/>
              </a:rPr>
              <a:t>“Unsupervised Representation Learning with Deep Convolutional Generative Adversarial Networks”</a:t>
            </a:r>
          </a:p>
          <a:p>
            <a:pPr indent="0" lvl="0" marL="190500" rtl="0">
              <a:lnSpc>
                <a:spcPct val="150000"/>
              </a:lnSpc>
              <a:spcBef>
                <a:spcPts val="1200"/>
              </a:spcBef>
              <a:spcAft>
                <a:spcPts val="1200"/>
              </a:spcAft>
              <a:buNone/>
            </a:pPr>
            <a:r>
              <a:rPr lang="es" sz="1100">
                <a:latin typeface="Ubuntu"/>
                <a:ea typeface="Ubuntu"/>
                <a:cs typeface="Ubuntu"/>
                <a:sym typeface="Ubuntu"/>
                <a:hlinkClick r:id="rId4"/>
              </a:rPr>
              <a:t>Alec Radford</a:t>
            </a:r>
            <a:r>
              <a:rPr lang="es" sz="1100">
                <a:latin typeface="Ubuntu"/>
                <a:ea typeface="Ubuntu"/>
                <a:cs typeface="Ubuntu"/>
                <a:sym typeface="Ubuntu"/>
              </a:rPr>
              <a:t>, </a:t>
            </a:r>
            <a:r>
              <a:rPr lang="es" sz="1100">
                <a:latin typeface="Ubuntu"/>
                <a:ea typeface="Ubuntu"/>
                <a:cs typeface="Ubuntu"/>
                <a:sym typeface="Ubuntu"/>
                <a:hlinkClick r:id="rId5"/>
              </a:rPr>
              <a:t>Luke Metz</a:t>
            </a:r>
            <a:r>
              <a:rPr lang="es" sz="1100">
                <a:latin typeface="Ubuntu"/>
                <a:ea typeface="Ubuntu"/>
                <a:cs typeface="Ubuntu"/>
                <a:sym typeface="Ubuntu"/>
              </a:rPr>
              <a:t>, </a:t>
            </a:r>
            <a:r>
              <a:rPr lang="es" sz="1100">
                <a:latin typeface="Ubuntu"/>
                <a:ea typeface="Ubuntu"/>
                <a:cs typeface="Ubuntu"/>
                <a:sym typeface="Ubuntu"/>
                <a:hlinkClick r:id="rId6"/>
              </a:rPr>
              <a:t>Soumith Chintala</a:t>
            </a:r>
          </a:p>
          <a:p>
            <a:pPr lvl="0">
              <a:spcBef>
                <a:spcPts val="0"/>
              </a:spcBef>
              <a:buNone/>
            </a:pPr>
            <a:r>
              <a:t/>
            </a:r>
            <a:endParaRPr sz="1200">
              <a:latin typeface="Ubuntu"/>
              <a:ea typeface="Ubuntu"/>
              <a:cs typeface="Ubuntu"/>
              <a:sym typeface="Ubuntu"/>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311675" y="798600"/>
            <a:ext cx="6247800" cy="35463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descr="Screen Shot 2017-11-11 at 3.49.51 PM.png" id="237" name="Shape 237"/>
          <p:cNvPicPr preferRelativeResize="0"/>
          <p:nvPr/>
        </p:nvPicPr>
        <p:blipFill>
          <a:blip r:embed="rId3">
            <a:alphaModFix/>
          </a:blip>
          <a:stretch>
            <a:fillRect/>
          </a:stretch>
        </p:blipFill>
        <p:spPr>
          <a:xfrm>
            <a:off x="659875" y="0"/>
            <a:ext cx="7273126" cy="4281625"/>
          </a:xfrm>
          <a:prstGeom prst="rect">
            <a:avLst/>
          </a:prstGeom>
          <a:noFill/>
          <a:ln>
            <a:noFill/>
          </a:ln>
        </p:spPr>
      </p:pic>
      <p:sp>
        <p:nvSpPr>
          <p:cNvPr id="238" name="Shape 238"/>
          <p:cNvSpPr txBox="1"/>
          <p:nvPr/>
        </p:nvSpPr>
        <p:spPr>
          <a:xfrm>
            <a:off x="587975" y="4152900"/>
            <a:ext cx="8327400" cy="888600"/>
          </a:xfrm>
          <a:prstGeom prst="rect">
            <a:avLst/>
          </a:prstGeom>
          <a:noFill/>
          <a:ln>
            <a:noFill/>
          </a:ln>
        </p:spPr>
        <p:txBody>
          <a:bodyPr anchorCtr="0" anchor="t" bIns="91425" lIns="91425" rIns="91425" wrap="square" tIns="91425">
            <a:noAutofit/>
          </a:bodyPr>
          <a:lstStyle/>
          <a:p>
            <a:pPr indent="0" lvl="0" marL="190500" rtl="0">
              <a:lnSpc>
                <a:spcPct val="150000"/>
              </a:lnSpc>
              <a:spcBef>
                <a:spcPts val="1200"/>
              </a:spcBef>
              <a:spcAft>
                <a:spcPts val="1200"/>
              </a:spcAft>
              <a:buNone/>
            </a:pPr>
            <a:r>
              <a:rPr b="1" lang="es" sz="1200">
                <a:solidFill>
                  <a:schemeClr val="dk1"/>
                </a:solidFill>
                <a:latin typeface="Ubuntu"/>
                <a:ea typeface="Ubuntu"/>
                <a:cs typeface="Ubuntu"/>
                <a:sym typeface="Ubuntu"/>
              </a:rPr>
              <a:t>“Unsupervised Representation Learning with Deep Convolutional Generative Adversarial Networks”</a:t>
            </a:r>
          </a:p>
          <a:p>
            <a:pPr indent="0" lvl="0" marL="190500" rtl="0">
              <a:lnSpc>
                <a:spcPct val="150000"/>
              </a:lnSpc>
              <a:spcBef>
                <a:spcPts val="1200"/>
              </a:spcBef>
              <a:spcAft>
                <a:spcPts val="1200"/>
              </a:spcAft>
              <a:buNone/>
            </a:pPr>
            <a:r>
              <a:rPr b="1" lang="es" sz="1100">
                <a:latin typeface="Ubuntu"/>
                <a:ea typeface="Ubuntu"/>
                <a:cs typeface="Ubuntu"/>
                <a:sym typeface="Ubuntu"/>
                <a:hlinkClick r:id="rId4"/>
              </a:rPr>
              <a:t>Alec Radford</a:t>
            </a:r>
            <a:r>
              <a:rPr b="1" lang="es" sz="1100">
                <a:latin typeface="Ubuntu"/>
                <a:ea typeface="Ubuntu"/>
                <a:cs typeface="Ubuntu"/>
                <a:sym typeface="Ubuntu"/>
              </a:rPr>
              <a:t>, </a:t>
            </a:r>
            <a:r>
              <a:rPr b="1" lang="es" sz="1100">
                <a:latin typeface="Ubuntu"/>
                <a:ea typeface="Ubuntu"/>
                <a:cs typeface="Ubuntu"/>
                <a:sym typeface="Ubuntu"/>
                <a:hlinkClick r:id="rId5"/>
              </a:rPr>
              <a:t>Luke Metz</a:t>
            </a:r>
            <a:r>
              <a:rPr b="1" lang="es" sz="1100">
                <a:latin typeface="Ubuntu"/>
                <a:ea typeface="Ubuntu"/>
                <a:cs typeface="Ubuntu"/>
                <a:sym typeface="Ubuntu"/>
              </a:rPr>
              <a:t>, </a:t>
            </a:r>
            <a:r>
              <a:rPr b="1" lang="es" sz="1100">
                <a:latin typeface="Ubuntu"/>
                <a:ea typeface="Ubuntu"/>
                <a:cs typeface="Ubuntu"/>
                <a:sym typeface="Ubuntu"/>
                <a:hlinkClick r:id="rId6"/>
              </a:rPr>
              <a:t>Soumith Chintala</a:t>
            </a:r>
          </a:p>
          <a:p>
            <a:pPr lvl="0" rtl="0">
              <a:spcBef>
                <a:spcPts val="0"/>
              </a:spcBef>
              <a:buNone/>
            </a:pPr>
            <a:r>
              <a:t/>
            </a:r>
            <a:endParaRPr b="1" sz="1200">
              <a:latin typeface="Ubuntu"/>
              <a:ea typeface="Ubuntu"/>
              <a:cs typeface="Ubuntu"/>
              <a:sym typeface="Ubuntu"/>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Shape 243"/>
          <p:cNvPicPr preferRelativeResize="0"/>
          <p:nvPr/>
        </p:nvPicPr>
        <p:blipFill>
          <a:blip r:embed="rId3">
            <a:alphaModFix/>
          </a:blip>
          <a:stretch>
            <a:fillRect/>
          </a:stretch>
        </p:blipFill>
        <p:spPr>
          <a:xfrm>
            <a:off x="0" y="0"/>
            <a:ext cx="4103761" cy="3836774"/>
          </a:xfrm>
          <a:prstGeom prst="rect">
            <a:avLst/>
          </a:prstGeom>
          <a:noFill/>
          <a:ln>
            <a:noFill/>
          </a:ln>
        </p:spPr>
      </p:pic>
      <p:pic>
        <p:nvPicPr>
          <p:cNvPr id="244" name="Shape 244"/>
          <p:cNvPicPr preferRelativeResize="0"/>
          <p:nvPr/>
        </p:nvPicPr>
        <p:blipFill>
          <a:blip r:embed="rId4">
            <a:alphaModFix/>
          </a:blip>
          <a:stretch>
            <a:fillRect/>
          </a:stretch>
        </p:blipFill>
        <p:spPr>
          <a:xfrm>
            <a:off x="5095384" y="-55625"/>
            <a:ext cx="3838540" cy="3836775"/>
          </a:xfrm>
          <a:prstGeom prst="rect">
            <a:avLst/>
          </a:prstGeom>
          <a:noFill/>
          <a:ln>
            <a:noFill/>
          </a:ln>
        </p:spPr>
      </p:pic>
      <p:sp>
        <p:nvSpPr>
          <p:cNvPr id="245" name="Shape 245"/>
          <p:cNvSpPr txBox="1"/>
          <p:nvPr/>
        </p:nvSpPr>
        <p:spPr>
          <a:xfrm>
            <a:off x="491175" y="3985050"/>
            <a:ext cx="7451100" cy="991500"/>
          </a:xfrm>
          <a:prstGeom prst="rect">
            <a:avLst/>
          </a:prstGeom>
          <a:noFill/>
          <a:ln>
            <a:noFill/>
          </a:ln>
        </p:spPr>
        <p:txBody>
          <a:bodyPr anchorCtr="0" anchor="t" bIns="91425" lIns="91425" rIns="91425" wrap="square" tIns="91425">
            <a:noAutofit/>
          </a:bodyPr>
          <a:lstStyle/>
          <a:p>
            <a:pPr lvl="0">
              <a:spcBef>
                <a:spcPts val="0"/>
              </a:spcBef>
              <a:buNone/>
            </a:pPr>
            <a:r>
              <a:rPr b="1" lang="es">
                <a:latin typeface="Ubuntu"/>
                <a:ea typeface="Ubuntu"/>
                <a:cs typeface="Ubuntu"/>
                <a:sym typeface="Ubuntu"/>
              </a:rPr>
              <a:t>“</a:t>
            </a:r>
            <a:r>
              <a:rPr b="1" lang="es">
                <a:latin typeface="Ubuntu"/>
                <a:ea typeface="Ubuntu"/>
                <a:cs typeface="Ubuntu"/>
                <a:sym typeface="Ubuntu"/>
              </a:rPr>
              <a:t>Image-to-Image Translation with Conditional Adversarial Networks”</a:t>
            </a:r>
          </a:p>
          <a:p>
            <a:pPr lvl="0">
              <a:spcBef>
                <a:spcPts val="0"/>
              </a:spcBef>
              <a:buNone/>
            </a:pPr>
            <a:r>
              <a:t/>
            </a:r>
            <a:endParaRPr>
              <a:latin typeface="Ubuntu"/>
              <a:ea typeface="Ubuntu"/>
              <a:cs typeface="Ubuntu"/>
              <a:sym typeface="Ubuntu"/>
            </a:endParaRPr>
          </a:p>
          <a:p>
            <a:pPr lvl="0">
              <a:spcBef>
                <a:spcPts val="0"/>
              </a:spcBef>
              <a:buNone/>
            </a:pPr>
            <a:r>
              <a:rPr lang="es">
                <a:latin typeface="Ubuntu"/>
                <a:ea typeface="Ubuntu"/>
                <a:cs typeface="Ubuntu"/>
                <a:sym typeface="Ubuntu"/>
              </a:rPr>
              <a:t>Phillip Isola, Jun-Yan Zhu, Tinghui Zhou, Alexei A. Efros</a:t>
            </a:r>
          </a:p>
        </p:txBody>
      </p:sp>
      <p:sp>
        <p:nvSpPr>
          <p:cNvPr id="246" name="Shape 246"/>
          <p:cNvSpPr txBox="1"/>
          <p:nvPr/>
        </p:nvSpPr>
        <p:spPr>
          <a:xfrm>
            <a:off x="7038200" y="4335150"/>
            <a:ext cx="904200" cy="454200"/>
          </a:xfrm>
          <a:prstGeom prst="rect">
            <a:avLst/>
          </a:prstGeom>
          <a:noFill/>
          <a:ln>
            <a:noFill/>
          </a:ln>
        </p:spPr>
        <p:txBody>
          <a:bodyPr anchorCtr="0" anchor="t" bIns="91425" lIns="91425" rIns="91425" wrap="square" tIns="91425">
            <a:noAutofit/>
          </a:bodyPr>
          <a:lstStyle/>
          <a:p>
            <a:pPr lvl="0">
              <a:spcBef>
                <a:spcPts val="0"/>
              </a:spcBef>
              <a:buNone/>
            </a:pPr>
            <a:r>
              <a:rPr lang="es"/>
              <a:t>outputs</a:t>
            </a:r>
          </a:p>
        </p:txBody>
      </p:sp>
      <p:cxnSp>
        <p:nvCxnSpPr>
          <p:cNvPr id="247" name="Shape 247"/>
          <p:cNvCxnSpPr/>
          <p:nvPr/>
        </p:nvCxnSpPr>
        <p:spPr>
          <a:xfrm flipH="1" rot="10800000">
            <a:off x="7373900" y="3827550"/>
            <a:ext cx="976200" cy="583800"/>
          </a:xfrm>
          <a:prstGeom prst="straightConnector1">
            <a:avLst/>
          </a:prstGeom>
          <a:noFill/>
          <a:ln cap="flat" cmpd="sng" w="9525">
            <a:solidFill>
              <a:schemeClr val="dk2"/>
            </a:solidFill>
            <a:prstDash val="solid"/>
            <a:round/>
            <a:headEnd len="lg" w="lg" type="none"/>
            <a:tailEnd len="lg" w="lg" type="triangle"/>
          </a:ln>
        </p:spPr>
      </p:cxnSp>
      <p:cxnSp>
        <p:nvCxnSpPr>
          <p:cNvPr id="248" name="Shape 248"/>
          <p:cNvCxnSpPr/>
          <p:nvPr/>
        </p:nvCxnSpPr>
        <p:spPr>
          <a:xfrm flipH="1" rot="10800000">
            <a:off x="7373900" y="3883050"/>
            <a:ext cx="77100" cy="528300"/>
          </a:xfrm>
          <a:prstGeom prst="straightConnector1">
            <a:avLst/>
          </a:prstGeom>
          <a:noFill/>
          <a:ln cap="flat" cmpd="sng" w="9525">
            <a:solidFill>
              <a:schemeClr val="dk2"/>
            </a:solidFill>
            <a:prstDash val="solid"/>
            <a:round/>
            <a:headEnd len="lg" w="lg" type="none"/>
            <a:tailEnd len="lg" w="lg" type="triangle"/>
          </a:ln>
        </p:spPr>
      </p:cxnSp>
      <p:cxnSp>
        <p:nvCxnSpPr>
          <p:cNvPr id="249" name="Shape 249"/>
          <p:cNvCxnSpPr/>
          <p:nvPr/>
        </p:nvCxnSpPr>
        <p:spPr>
          <a:xfrm rot="10800000">
            <a:off x="6654200" y="3892350"/>
            <a:ext cx="719700" cy="519000"/>
          </a:xfrm>
          <a:prstGeom prst="straightConnector1">
            <a:avLst/>
          </a:prstGeom>
          <a:noFill/>
          <a:ln cap="flat" cmpd="sng" w="9525">
            <a:solidFill>
              <a:schemeClr val="dk2"/>
            </a:solidFill>
            <a:prstDash val="solid"/>
            <a:round/>
            <a:headEnd len="lg" w="lg" type="none"/>
            <a:tailEnd len="lg" w="lg" type="triangle"/>
          </a:ln>
        </p:spPr>
      </p:cxnSp>
      <p:sp>
        <p:nvSpPr>
          <p:cNvPr id="250" name="Shape 250"/>
          <p:cNvSpPr txBox="1"/>
          <p:nvPr/>
        </p:nvSpPr>
        <p:spPr>
          <a:xfrm>
            <a:off x="4159075" y="750675"/>
            <a:ext cx="860100" cy="583800"/>
          </a:xfrm>
          <a:prstGeom prst="rect">
            <a:avLst/>
          </a:prstGeom>
          <a:noFill/>
          <a:ln>
            <a:noFill/>
          </a:ln>
        </p:spPr>
        <p:txBody>
          <a:bodyPr anchorCtr="0" anchor="t" bIns="91425" lIns="91425" rIns="91425" wrap="square" tIns="91425">
            <a:noAutofit/>
          </a:bodyPr>
          <a:lstStyle/>
          <a:p>
            <a:pPr lvl="0">
              <a:spcBef>
                <a:spcPts val="0"/>
              </a:spcBef>
              <a:buNone/>
            </a:pPr>
            <a:r>
              <a:rPr lang="es"/>
              <a:t>input</a:t>
            </a:r>
          </a:p>
        </p:txBody>
      </p:sp>
      <p:cxnSp>
        <p:nvCxnSpPr>
          <p:cNvPr id="251" name="Shape 251"/>
          <p:cNvCxnSpPr/>
          <p:nvPr/>
        </p:nvCxnSpPr>
        <p:spPr>
          <a:xfrm>
            <a:off x="4705984" y="954662"/>
            <a:ext cx="588000" cy="79200"/>
          </a:xfrm>
          <a:prstGeom prst="straightConnector1">
            <a:avLst/>
          </a:prstGeom>
          <a:noFill/>
          <a:ln cap="flat" cmpd="sng" w="9525">
            <a:solidFill>
              <a:schemeClr val="dk2"/>
            </a:solidFill>
            <a:prstDash val="solid"/>
            <a:round/>
            <a:headEnd len="lg" w="lg" type="none"/>
            <a:tailEnd len="lg" w="lg" type="triangle"/>
          </a:ln>
        </p:spPr>
      </p:cxnSp>
      <p:cxnSp>
        <p:nvCxnSpPr>
          <p:cNvPr id="252" name="Shape 252"/>
          <p:cNvCxnSpPr>
            <a:endCxn id="244" idx="1"/>
          </p:cNvCxnSpPr>
          <p:nvPr/>
        </p:nvCxnSpPr>
        <p:spPr>
          <a:xfrm>
            <a:off x="4680184" y="990662"/>
            <a:ext cx="415200" cy="872100"/>
          </a:xfrm>
          <a:prstGeom prst="straightConnector1">
            <a:avLst/>
          </a:prstGeom>
          <a:noFill/>
          <a:ln cap="flat" cmpd="sng" w="9525">
            <a:solidFill>
              <a:schemeClr val="dk2"/>
            </a:solidFill>
            <a:prstDash val="solid"/>
            <a:round/>
            <a:headEnd len="lg" w="lg" type="none"/>
            <a:tailEnd len="lg" w="lg" type="triangle"/>
          </a:ln>
        </p:spPr>
      </p:cxnSp>
      <p:cxnSp>
        <p:nvCxnSpPr>
          <p:cNvPr id="253" name="Shape 253"/>
          <p:cNvCxnSpPr/>
          <p:nvPr/>
        </p:nvCxnSpPr>
        <p:spPr>
          <a:xfrm flipH="1" rot="10800000">
            <a:off x="4698650" y="453975"/>
            <a:ext cx="444900" cy="3801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descr="Screen Shot 2017-11-11 at 3.46.35 PM.png" id="258" name="Shape 258"/>
          <p:cNvPicPr preferRelativeResize="0"/>
          <p:nvPr/>
        </p:nvPicPr>
        <p:blipFill rotWithShape="1">
          <a:blip r:embed="rId3">
            <a:alphaModFix/>
          </a:blip>
          <a:srcRect b="0" l="0" r="50609" t="0"/>
          <a:stretch/>
        </p:blipFill>
        <p:spPr>
          <a:xfrm>
            <a:off x="491175" y="152400"/>
            <a:ext cx="3647302" cy="4088025"/>
          </a:xfrm>
          <a:prstGeom prst="rect">
            <a:avLst/>
          </a:prstGeom>
          <a:noFill/>
          <a:ln>
            <a:noFill/>
          </a:ln>
        </p:spPr>
      </p:pic>
      <p:sp>
        <p:nvSpPr>
          <p:cNvPr id="259" name="Shape 259"/>
          <p:cNvSpPr txBox="1"/>
          <p:nvPr/>
        </p:nvSpPr>
        <p:spPr>
          <a:xfrm>
            <a:off x="491175" y="4240425"/>
            <a:ext cx="7849500" cy="856800"/>
          </a:xfrm>
          <a:prstGeom prst="rect">
            <a:avLst/>
          </a:prstGeom>
          <a:noFill/>
          <a:ln>
            <a:noFill/>
          </a:ln>
        </p:spPr>
        <p:txBody>
          <a:bodyPr anchorCtr="0" anchor="t" bIns="91425" lIns="91425" rIns="91425" wrap="square" tIns="91425">
            <a:noAutofit/>
          </a:bodyPr>
          <a:lstStyle/>
          <a:p>
            <a:pPr lvl="0">
              <a:spcBef>
                <a:spcPts val="0"/>
              </a:spcBef>
              <a:buNone/>
            </a:pPr>
            <a:r>
              <a:rPr b="1" lang="es"/>
              <a:t>“Image-to-Image Translation with Conditional Adversarial Networks”</a:t>
            </a:r>
          </a:p>
          <a:p>
            <a:pPr lvl="0" rtl="0">
              <a:spcBef>
                <a:spcPts val="0"/>
              </a:spcBef>
              <a:buNone/>
            </a:pPr>
            <a:r>
              <a:t/>
            </a:r>
            <a:endParaRPr b="1"/>
          </a:p>
          <a:p>
            <a:pPr lvl="0" rtl="0">
              <a:spcBef>
                <a:spcPts val="0"/>
              </a:spcBef>
              <a:buNone/>
            </a:pPr>
            <a:r>
              <a:rPr lang="es"/>
              <a:t>Phillip Isola, Jun-Yan Zhu, Tinghui Zhou, Alexei A. Efros</a:t>
            </a:r>
          </a:p>
        </p:txBody>
      </p:sp>
      <p:pic>
        <p:nvPicPr>
          <p:cNvPr descr="Screen Shot 2017-11-11 at 3.46.35 PM.png" id="260" name="Shape 260"/>
          <p:cNvPicPr preferRelativeResize="0"/>
          <p:nvPr/>
        </p:nvPicPr>
        <p:blipFill rotWithShape="1">
          <a:blip r:embed="rId3">
            <a:alphaModFix/>
          </a:blip>
          <a:srcRect b="0" l="49207" r="0" t="0"/>
          <a:stretch/>
        </p:blipFill>
        <p:spPr>
          <a:xfrm>
            <a:off x="4958147" y="152400"/>
            <a:ext cx="3750924" cy="4088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361425" y="798600"/>
            <a:ext cx="8470500" cy="3546300"/>
          </a:xfrm>
          <a:prstGeom prst="rect">
            <a:avLst/>
          </a:prstGeom>
        </p:spPr>
        <p:txBody>
          <a:bodyPr anchorCtr="0" anchor="ctr" bIns="91425" lIns="91425" rIns="91425" wrap="square" tIns="91425">
            <a:noAutofit/>
          </a:bodyPr>
          <a:lstStyle/>
          <a:p>
            <a:pPr lvl="0">
              <a:spcBef>
                <a:spcPts val="0"/>
              </a:spcBef>
              <a:buNone/>
            </a:pPr>
            <a:r>
              <a:rPr lang="es" sz="1800" u="sng">
                <a:solidFill>
                  <a:schemeClr val="hlink"/>
                </a:solidFill>
                <a:latin typeface="Roboto Mono"/>
                <a:ea typeface="Roboto Mono"/>
                <a:cs typeface="Roboto Mono"/>
                <a:sym typeface="Roboto Mono"/>
                <a:hlinkClick r:id="rId3"/>
              </a:rPr>
              <a:t>http://3dgan.csail.mit.edu/</a:t>
            </a:r>
          </a:p>
          <a:p>
            <a:pPr lvl="0">
              <a:spcBef>
                <a:spcPts val="0"/>
              </a:spcBef>
              <a:buNone/>
            </a:pPr>
            <a:r>
              <a:t/>
            </a:r>
            <a:endParaRPr sz="1800">
              <a:latin typeface="Roboto Mono"/>
              <a:ea typeface="Roboto Mono"/>
              <a:cs typeface="Roboto Mono"/>
              <a:sym typeface="Roboto Mono"/>
            </a:endParaRPr>
          </a:p>
          <a:p>
            <a:pPr lvl="0">
              <a:spcBef>
                <a:spcPts val="0"/>
              </a:spcBef>
              <a:buNone/>
            </a:pPr>
            <a:r>
              <a:rPr lang="es" sz="1800" u="sng">
                <a:solidFill>
                  <a:schemeClr val="hlink"/>
                </a:solidFill>
                <a:latin typeface="Roboto Mono"/>
                <a:ea typeface="Roboto Mono"/>
                <a:cs typeface="Roboto Mono"/>
                <a:sym typeface="Roboto Mono"/>
                <a:hlinkClick r:id="rId4"/>
              </a:rPr>
              <a:t>https://www.youtube.com/watch?v=9reHvktowLY</a:t>
            </a:r>
          </a:p>
          <a:p>
            <a:pPr lvl="0">
              <a:spcBef>
                <a:spcPts val="0"/>
              </a:spcBef>
              <a:buNone/>
            </a:pPr>
            <a:r>
              <a:t/>
            </a:r>
            <a:endParaRPr sz="1800">
              <a:latin typeface="Roboto Mono"/>
              <a:ea typeface="Roboto Mono"/>
              <a:cs typeface="Roboto Mono"/>
              <a:sym typeface="Roboto Mono"/>
            </a:endParaRPr>
          </a:p>
          <a:p>
            <a:pPr lvl="0">
              <a:spcBef>
                <a:spcPts val="0"/>
              </a:spcBef>
              <a:buNone/>
            </a:pPr>
            <a:r>
              <a:rPr lang="es" sz="1800" u="sng">
                <a:solidFill>
                  <a:schemeClr val="hlink"/>
                </a:solidFill>
                <a:latin typeface="Roboto Mono"/>
                <a:ea typeface="Roboto Mono"/>
                <a:cs typeface="Roboto Mono"/>
                <a:sym typeface="Roboto Mono"/>
                <a:hlinkClick r:id="rId5"/>
              </a:rPr>
              <a:t>http://carlvondrick.com/tinyvideo/</a:t>
            </a:r>
          </a:p>
          <a:p>
            <a:pPr lvl="0">
              <a:spcBef>
                <a:spcPts val="0"/>
              </a:spcBef>
              <a:buNone/>
            </a:pPr>
            <a:r>
              <a:t/>
            </a:r>
            <a:endParaRPr sz="1800">
              <a:latin typeface="Roboto Mono"/>
              <a:ea typeface="Roboto Mono"/>
              <a:cs typeface="Roboto Mono"/>
              <a:sym typeface="Roboto Mono"/>
            </a:endParaRPr>
          </a:p>
          <a:p>
            <a:pPr lvl="0" rtl="0">
              <a:spcBef>
                <a:spcPts val="0"/>
              </a:spcBef>
              <a:buNone/>
            </a:pPr>
            <a:r>
              <a:t/>
            </a:r>
            <a:endParaRPr sz="1800">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idx="4294967295" type="body"/>
          </p:nvPr>
        </p:nvSpPr>
        <p:spPr>
          <a:xfrm>
            <a:off x="311700" y="1124625"/>
            <a:ext cx="8019900" cy="3879900"/>
          </a:xfrm>
          <a:prstGeom prst="rect">
            <a:avLst/>
          </a:prstGeom>
        </p:spPr>
        <p:txBody>
          <a:bodyPr anchorCtr="0" anchor="t" bIns="91425" lIns="91425" rIns="91425" wrap="square" tIns="91425">
            <a:noAutofit/>
          </a:bodyPr>
          <a:lstStyle/>
          <a:p>
            <a:pPr lvl="0">
              <a:spcBef>
                <a:spcPts val="0"/>
              </a:spcBef>
              <a:buNone/>
            </a:pPr>
            <a:r>
              <a:rPr lang="es">
                <a:solidFill>
                  <a:schemeClr val="dk1"/>
                </a:solidFill>
              </a:rPr>
              <a:t>Simulate possible futures for planning in Reinforcement Learning</a:t>
            </a:r>
          </a:p>
          <a:p>
            <a:pPr lvl="0">
              <a:spcBef>
                <a:spcPts val="0"/>
              </a:spcBef>
              <a:buNone/>
            </a:pPr>
            <a:r>
              <a:rPr lang="es">
                <a:solidFill>
                  <a:schemeClr val="dk1"/>
                </a:solidFill>
              </a:rPr>
              <a:t>Missing data/ unlabeled data - semi-supervised/unsupervised learning</a:t>
            </a:r>
          </a:p>
          <a:p>
            <a:pPr lvl="0">
              <a:spcBef>
                <a:spcPts val="0"/>
              </a:spcBef>
              <a:buNone/>
            </a:pPr>
            <a:r>
              <a:rPr lang="es">
                <a:solidFill>
                  <a:schemeClr val="dk1"/>
                </a:solidFill>
              </a:rPr>
              <a:t>Multimodal outputs</a:t>
            </a:r>
          </a:p>
          <a:p>
            <a:pPr lvl="0">
              <a:spcBef>
                <a:spcPts val="0"/>
              </a:spcBef>
              <a:buNone/>
            </a:pPr>
            <a:r>
              <a:rPr lang="es">
                <a:solidFill>
                  <a:schemeClr val="dk1"/>
                </a:solidFill>
              </a:rPr>
              <a:t>Super resolution of single images </a:t>
            </a:r>
          </a:p>
          <a:p>
            <a:pPr lvl="0">
              <a:spcBef>
                <a:spcPts val="0"/>
              </a:spcBef>
              <a:buNone/>
            </a:pPr>
            <a:r>
              <a:t/>
            </a:r>
            <a:endParaRPr/>
          </a:p>
          <a:p>
            <a:pPr lvl="0" rtl="0">
              <a:spcBef>
                <a:spcPts val="0"/>
              </a:spcBef>
              <a:buNone/>
            </a:pPr>
            <a:r>
              <a:t/>
            </a:r>
            <a:endParaRPr/>
          </a:p>
        </p:txBody>
      </p:sp>
      <p:sp>
        <p:nvSpPr>
          <p:cNvPr id="271" name="Shape 271"/>
          <p:cNvSpPr txBox="1"/>
          <p:nvPr>
            <p:ph type="title"/>
          </p:nvPr>
        </p:nvSpPr>
        <p:spPr>
          <a:xfrm>
            <a:off x="311725" y="348525"/>
            <a:ext cx="8520600" cy="623700"/>
          </a:xfrm>
          <a:prstGeom prst="rect">
            <a:avLst/>
          </a:prstGeom>
        </p:spPr>
        <p:txBody>
          <a:bodyPr anchorCtr="0" anchor="ctr" bIns="91425" lIns="91425" rIns="91425" wrap="square" tIns="91425">
            <a:noAutofit/>
          </a:bodyPr>
          <a:lstStyle/>
          <a:p>
            <a:pPr lvl="0" rtl="0">
              <a:spcBef>
                <a:spcPts val="0"/>
              </a:spcBef>
              <a:buNone/>
            </a:pPr>
            <a:r>
              <a:rPr lang="es"/>
              <a:t> Generative Models</a:t>
            </a:r>
          </a:p>
        </p:txBody>
      </p:sp>
      <p:pic>
        <p:nvPicPr>
          <p:cNvPr id="272" name="Shape 272"/>
          <p:cNvPicPr preferRelativeResize="0"/>
          <p:nvPr/>
        </p:nvPicPr>
        <p:blipFill>
          <a:blip r:embed="rId3">
            <a:alphaModFix/>
          </a:blip>
          <a:stretch>
            <a:fillRect/>
          </a:stretch>
        </p:blipFill>
        <p:spPr>
          <a:xfrm>
            <a:off x="5915925" y="126710"/>
            <a:ext cx="3030901" cy="2273165"/>
          </a:xfrm>
          <a:prstGeom prst="rect">
            <a:avLst/>
          </a:prstGeom>
          <a:noFill/>
          <a:ln>
            <a:noFill/>
          </a:ln>
        </p:spPr>
      </p:pic>
      <p:pic>
        <p:nvPicPr>
          <p:cNvPr id="273" name="Shape 273"/>
          <p:cNvPicPr preferRelativeResize="0"/>
          <p:nvPr/>
        </p:nvPicPr>
        <p:blipFill>
          <a:blip r:embed="rId4">
            <a:alphaModFix/>
          </a:blip>
          <a:stretch>
            <a:fillRect/>
          </a:stretch>
        </p:blipFill>
        <p:spPr>
          <a:xfrm>
            <a:off x="358500" y="2963200"/>
            <a:ext cx="3760676" cy="1942775"/>
          </a:xfrm>
          <a:prstGeom prst="rect">
            <a:avLst/>
          </a:prstGeom>
          <a:noFill/>
          <a:ln>
            <a:noFill/>
          </a:ln>
        </p:spPr>
      </p:pic>
      <p:pic>
        <p:nvPicPr>
          <p:cNvPr id="274" name="Shape 274"/>
          <p:cNvPicPr preferRelativeResize="0"/>
          <p:nvPr/>
        </p:nvPicPr>
        <p:blipFill>
          <a:blip r:embed="rId5">
            <a:alphaModFix/>
          </a:blip>
          <a:stretch>
            <a:fillRect/>
          </a:stretch>
        </p:blipFill>
        <p:spPr>
          <a:xfrm>
            <a:off x="4989225" y="2782673"/>
            <a:ext cx="3760675" cy="19706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311725" y="348525"/>
            <a:ext cx="8520600" cy="623700"/>
          </a:xfrm>
          <a:prstGeom prst="rect">
            <a:avLst/>
          </a:prstGeom>
        </p:spPr>
        <p:txBody>
          <a:bodyPr anchorCtr="0" anchor="ctr" bIns="91425" lIns="91425" rIns="91425" wrap="square" tIns="91425">
            <a:noAutofit/>
          </a:bodyPr>
          <a:lstStyle/>
          <a:p>
            <a:pPr lvl="0" rtl="0">
              <a:spcBef>
                <a:spcPts val="0"/>
              </a:spcBef>
              <a:buNone/>
            </a:pPr>
            <a:r>
              <a:rPr lang="es"/>
              <a:t>Types of Generative models</a:t>
            </a:r>
          </a:p>
        </p:txBody>
      </p:sp>
      <p:pic>
        <p:nvPicPr>
          <p:cNvPr descr="Screen Shot 2017-11-12 at 4.21.32 PM.png" id="280" name="Shape 280"/>
          <p:cNvPicPr preferRelativeResize="0"/>
          <p:nvPr/>
        </p:nvPicPr>
        <p:blipFill>
          <a:blip r:embed="rId3">
            <a:alphaModFix/>
          </a:blip>
          <a:stretch>
            <a:fillRect/>
          </a:stretch>
        </p:blipFill>
        <p:spPr>
          <a:xfrm>
            <a:off x="4489625" y="1075275"/>
            <a:ext cx="4643050" cy="3076579"/>
          </a:xfrm>
          <a:prstGeom prst="rect">
            <a:avLst/>
          </a:prstGeom>
          <a:noFill/>
          <a:ln>
            <a:noFill/>
          </a:ln>
        </p:spPr>
      </p:pic>
      <p:pic>
        <p:nvPicPr>
          <p:cNvPr descr="Screen Shot 2017-11-12 at 4.21.19 PM.png" id="281" name="Shape 281"/>
          <p:cNvPicPr preferRelativeResize="0"/>
          <p:nvPr/>
        </p:nvPicPr>
        <p:blipFill>
          <a:blip r:embed="rId4">
            <a:alphaModFix/>
          </a:blip>
          <a:stretch>
            <a:fillRect/>
          </a:stretch>
        </p:blipFill>
        <p:spPr>
          <a:xfrm>
            <a:off x="0" y="1075275"/>
            <a:ext cx="4448426" cy="3119899"/>
          </a:xfrm>
          <a:prstGeom prst="rect">
            <a:avLst/>
          </a:prstGeom>
          <a:noFill/>
          <a:ln>
            <a:noFill/>
          </a:ln>
        </p:spPr>
      </p:pic>
      <p:sp>
        <p:nvSpPr>
          <p:cNvPr id="282" name="Shape 282"/>
          <p:cNvSpPr txBox="1"/>
          <p:nvPr/>
        </p:nvSpPr>
        <p:spPr>
          <a:xfrm>
            <a:off x="1102850" y="4448425"/>
            <a:ext cx="4605900" cy="519000"/>
          </a:xfrm>
          <a:prstGeom prst="rect">
            <a:avLst/>
          </a:prstGeom>
          <a:noFill/>
          <a:ln>
            <a:noFill/>
          </a:ln>
        </p:spPr>
        <p:txBody>
          <a:bodyPr anchorCtr="0" anchor="t" bIns="91425" lIns="91425" rIns="91425" wrap="square" tIns="91425">
            <a:noAutofit/>
          </a:bodyPr>
          <a:lstStyle/>
          <a:p>
            <a:pPr lvl="0">
              <a:spcBef>
                <a:spcPts val="0"/>
              </a:spcBef>
              <a:buNone/>
            </a:pPr>
            <a:r>
              <a:rPr lang="es"/>
              <a:t>From Goodfellow’s Tutorial on GANs NIPS 2016</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rPr lang="es"/>
              <a:t>Dynamically Compiled Graph (DCG)</a:t>
            </a:r>
          </a:p>
        </p:txBody>
      </p:sp>
      <p:sp>
        <p:nvSpPr>
          <p:cNvPr id="79" name="Shape 79"/>
          <p:cNvSpPr txBox="1"/>
          <p:nvPr>
            <p:ph idx="2" type="body"/>
          </p:nvPr>
        </p:nvSpPr>
        <p:spPr>
          <a:xfrm>
            <a:off x="4239275" y="1505700"/>
            <a:ext cx="4490700" cy="3076200"/>
          </a:xfrm>
          <a:prstGeom prst="rect">
            <a:avLst/>
          </a:prstGeom>
        </p:spPr>
        <p:txBody>
          <a:bodyPr anchorCtr="0" anchor="t" bIns="91425" lIns="91425" rIns="91425" wrap="square" tIns="91425">
            <a:noAutofit/>
          </a:bodyPr>
          <a:lstStyle/>
          <a:p>
            <a:pPr lvl="0">
              <a:spcBef>
                <a:spcPts val="0"/>
              </a:spcBef>
              <a:buNone/>
            </a:pPr>
            <a:r>
              <a:rPr lang="es"/>
              <a:t>More flexible architectures</a:t>
            </a:r>
          </a:p>
          <a:p>
            <a:pPr lvl="0">
              <a:spcBef>
                <a:spcPts val="0"/>
              </a:spcBef>
              <a:buNone/>
            </a:pPr>
            <a:r>
              <a:rPr lang="es"/>
              <a:t>No compilation time (All core kernels pre-compiled)</a:t>
            </a:r>
          </a:p>
          <a:p>
            <a:pPr lvl="0">
              <a:spcBef>
                <a:spcPts val="0"/>
              </a:spcBef>
              <a:buNone/>
            </a:pPr>
            <a:r>
              <a:rPr lang="es"/>
              <a:t>Linear style of programing (Chainer, Dynet, TF-eager)</a:t>
            </a:r>
          </a:p>
          <a:p>
            <a:pPr lvl="0">
              <a:spcBef>
                <a:spcPts val="0"/>
              </a:spcBef>
              <a:buNone/>
            </a:pPr>
            <a:r>
              <a:rPr lang="es"/>
              <a:t>JIT compilation to fuse and optimize operations in graph</a:t>
            </a:r>
          </a:p>
          <a:p>
            <a:pPr lvl="0">
              <a:spcBef>
                <a:spcPts val="0"/>
              </a:spcBef>
              <a:buNone/>
            </a:pPr>
            <a:r>
              <a:rPr lang="es"/>
              <a:t>Lazy evaluation (cache subgraphs)</a:t>
            </a:r>
          </a:p>
          <a:p>
            <a:pPr lvl="0">
              <a:spcBef>
                <a:spcPts val="0"/>
              </a:spcBef>
              <a:buNone/>
            </a:pPr>
            <a:r>
              <a:rPr lang="es"/>
              <a:t>Graph compiled every iteration (Can implement some crazy/stupid research ideas easily e.g. random number of layers in hidden cells every every batch)</a:t>
            </a:r>
          </a:p>
          <a:p>
            <a:pPr lvl="0">
              <a:spcBef>
                <a:spcPts val="0"/>
              </a:spcBef>
              <a:buNone/>
            </a:pPr>
            <a:r>
              <a:t/>
            </a:r>
            <a:endParaRPr/>
          </a:p>
        </p:txBody>
      </p:sp>
      <p:sp>
        <p:nvSpPr>
          <p:cNvPr id="80" name="Shape 80"/>
          <p:cNvSpPr txBox="1"/>
          <p:nvPr>
            <p:ph idx="1" type="body"/>
          </p:nvPr>
        </p:nvSpPr>
        <p:spPr>
          <a:xfrm>
            <a:off x="311700" y="1505700"/>
            <a:ext cx="3999900" cy="3076200"/>
          </a:xfrm>
          <a:prstGeom prst="rect">
            <a:avLst/>
          </a:prstGeom>
        </p:spPr>
        <p:txBody>
          <a:bodyPr anchorCtr="0" anchor="t" bIns="91425" lIns="91425" rIns="91425" wrap="square" tIns="91425">
            <a:noAutofit/>
          </a:bodyPr>
          <a:lstStyle/>
          <a:p>
            <a:pPr lvl="0">
              <a:spcBef>
                <a:spcPts val="0"/>
              </a:spcBef>
              <a:buNone/>
            </a:pPr>
            <a:r>
              <a:rPr lang="es"/>
              <a:t>Debugging made easy.</a:t>
            </a:r>
          </a:p>
          <a:p>
            <a:pPr lvl="0">
              <a:spcBef>
                <a:spcPts val="0"/>
              </a:spcBef>
              <a:buNone/>
            </a:pPr>
            <a:r>
              <a:rPr lang="es"/>
              <a:t>print(foo) </a:t>
            </a:r>
          </a:p>
          <a:p>
            <a:pPr lvl="0">
              <a:spcBef>
                <a:spcPts val="0"/>
              </a:spcBef>
              <a:buNone/>
            </a:pPr>
            <a:r>
              <a:rPr lang="es"/>
              <a:t>PBD to set breakpoints</a:t>
            </a:r>
          </a:p>
          <a:p>
            <a:pPr lvl="0">
              <a:spcBef>
                <a:spcPts val="0"/>
              </a:spcBef>
              <a:buNone/>
            </a:pPr>
            <a:r>
              <a:rPr lang="es"/>
              <a:t>No obscure error message hidden behind abstractions</a:t>
            </a:r>
          </a:p>
          <a:p>
            <a:pPr lvl="0">
              <a:spcBef>
                <a:spcPts val="0"/>
              </a:spcBef>
              <a:buNone/>
            </a:pPr>
            <a:r>
              <a:rPr lang="es"/>
              <a:t>Identify bottlenecks with your favorite Python profiler such as SnakeViz</a:t>
            </a:r>
          </a:p>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311675" y="798600"/>
            <a:ext cx="6247800" cy="35463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288" name="Shape 288"/>
          <p:cNvPicPr preferRelativeResize="0"/>
          <p:nvPr/>
        </p:nvPicPr>
        <p:blipFill>
          <a:blip r:embed="rId3">
            <a:alphaModFix/>
          </a:blip>
          <a:stretch>
            <a:fillRect/>
          </a:stretch>
        </p:blipFill>
        <p:spPr>
          <a:xfrm>
            <a:off x="0" y="0"/>
            <a:ext cx="9144000" cy="5037000"/>
          </a:xfrm>
          <a:prstGeom prst="rect">
            <a:avLst/>
          </a:prstGeom>
          <a:noFill/>
          <a:ln>
            <a:noFill/>
          </a:ln>
        </p:spPr>
      </p:pic>
      <p:sp>
        <p:nvSpPr>
          <p:cNvPr id="289" name="Shape 289"/>
          <p:cNvSpPr/>
          <p:nvPr/>
        </p:nvSpPr>
        <p:spPr>
          <a:xfrm>
            <a:off x="1987695" y="1905425"/>
            <a:ext cx="578400" cy="479400"/>
          </a:xfrm>
          <a:prstGeom prst="roundRect">
            <a:avLst>
              <a:gd fmla="val 16667" name="adj"/>
            </a:avLst>
          </a:prstGeom>
          <a:solidFill>
            <a:schemeClr val="accent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0" name="Shape 290"/>
          <p:cNvSpPr txBox="1"/>
          <p:nvPr/>
        </p:nvSpPr>
        <p:spPr>
          <a:xfrm>
            <a:off x="2045700" y="1817100"/>
            <a:ext cx="467700" cy="327300"/>
          </a:xfrm>
          <a:prstGeom prst="rect">
            <a:avLst/>
          </a:prstGeom>
          <a:noFill/>
          <a:ln>
            <a:noFill/>
          </a:ln>
        </p:spPr>
        <p:txBody>
          <a:bodyPr anchorCtr="0" anchor="t" bIns="91425" lIns="91425" rIns="91425" wrap="square" tIns="91425">
            <a:noAutofit/>
          </a:bodyPr>
          <a:lstStyle/>
          <a:p>
            <a:pPr lvl="0">
              <a:spcBef>
                <a:spcPts val="0"/>
              </a:spcBef>
              <a:buNone/>
            </a:pPr>
            <a:r>
              <a:rPr b="1" lang="es" sz="3000">
                <a:solidFill>
                  <a:srgbClr val="4A86E8"/>
                </a:solidFill>
                <a:latin typeface="Comic Sans MS"/>
                <a:ea typeface="Comic Sans MS"/>
                <a:cs typeface="Comic Sans MS"/>
                <a:sym typeface="Comic Sans MS"/>
              </a:rPr>
              <a:t>D</a:t>
            </a:r>
          </a:p>
        </p:txBody>
      </p:sp>
      <p:sp>
        <p:nvSpPr>
          <p:cNvPr id="291" name="Shape 291"/>
          <p:cNvSpPr/>
          <p:nvPr/>
        </p:nvSpPr>
        <p:spPr>
          <a:xfrm>
            <a:off x="5897700" y="1858660"/>
            <a:ext cx="543900" cy="479400"/>
          </a:xfrm>
          <a:prstGeom prst="roundRect">
            <a:avLst>
              <a:gd fmla="val 16667" name="adj"/>
            </a:avLst>
          </a:prstGeom>
          <a:solidFill>
            <a:schemeClr val="accent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2" name="Shape 292"/>
          <p:cNvSpPr txBox="1"/>
          <p:nvPr/>
        </p:nvSpPr>
        <p:spPr>
          <a:xfrm>
            <a:off x="5933200" y="1788091"/>
            <a:ext cx="467700" cy="327300"/>
          </a:xfrm>
          <a:prstGeom prst="rect">
            <a:avLst/>
          </a:prstGeom>
          <a:noFill/>
          <a:ln>
            <a:noFill/>
          </a:ln>
        </p:spPr>
        <p:txBody>
          <a:bodyPr anchorCtr="0" anchor="t" bIns="91425" lIns="91425" rIns="91425" wrap="square" tIns="91425">
            <a:noAutofit/>
          </a:bodyPr>
          <a:lstStyle/>
          <a:p>
            <a:pPr lvl="0" rtl="0">
              <a:spcBef>
                <a:spcPts val="0"/>
              </a:spcBef>
              <a:buNone/>
            </a:pPr>
            <a:r>
              <a:rPr b="1" lang="es" sz="3000">
                <a:solidFill>
                  <a:srgbClr val="00FF00"/>
                </a:solidFill>
                <a:latin typeface="Comic Sans MS"/>
                <a:ea typeface="Comic Sans MS"/>
                <a:cs typeface="Comic Sans MS"/>
                <a:sym typeface="Comic Sans MS"/>
              </a:rPr>
              <a:t>G</a:t>
            </a:r>
          </a:p>
        </p:txBody>
      </p:sp>
      <p:sp>
        <p:nvSpPr>
          <p:cNvPr id="293" name="Shape 293"/>
          <p:cNvSpPr txBox="1"/>
          <p:nvPr/>
        </p:nvSpPr>
        <p:spPr>
          <a:xfrm>
            <a:off x="438150" y="473220"/>
            <a:ext cx="2957400" cy="479400"/>
          </a:xfrm>
          <a:prstGeom prst="rect">
            <a:avLst/>
          </a:prstGeom>
          <a:noFill/>
          <a:ln>
            <a:noFill/>
          </a:ln>
        </p:spPr>
        <p:txBody>
          <a:bodyPr anchorCtr="0" anchor="t" bIns="91425" lIns="91425" rIns="91425" wrap="square" tIns="91425">
            <a:noAutofit/>
          </a:bodyPr>
          <a:lstStyle/>
          <a:p>
            <a:pPr lvl="0">
              <a:spcBef>
                <a:spcPts val="0"/>
              </a:spcBef>
              <a:buNone/>
            </a:pPr>
            <a:r>
              <a:rPr lang="es" sz="2400">
                <a:highlight>
                  <a:srgbClr val="FFFFFF"/>
                </a:highlight>
                <a:latin typeface="Comic Sans MS"/>
                <a:ea typeface="Comic Sans MS"/>
                <a:cs typeface="Comic Sans MS"/>
                <a:sym typeface="Comic Sans MS"/>
              </a:rPr>
              <a:t>Discriminator</a:t>
            </a:r>
          </a:p>
          <a:p>
            <a:pPr lvl="0">
              <a:spcBef>
                <a:spcPts val="0"/>
              </a:spcBef>
              <a:buNone/>
            </a:pPr>
            <a:r>
              <a:t/>
            </a:r>
            <a:endParaRPr sz="2400">
              <a:highlight>
                <a:srgbClr val="FFFFFF"/>
              </a:highlight>
              <a:latin typeface="Comic Sans MS"/>
              <a:ea typeface="Comic Sans MS"/>
              <a:cs typeface="Comic Sans MS"/>
              <a:sym typeface="Comic Sans MS"/>
            </a:endParaRPr>
          </a:p>
        </p:txBody>
      </p:sp>
      <p:sp>
        <p:nvSpPr>
          <p:cNvPr id="294" name="Shape 294"/>
          <p:cNvSpPr txBox="1"/>
          <p:nvPr/>
        </p:nvSpPr>
        <p:spPr>
          <a:xfrm>
            <a:off x="5821500" y="455895"/>
            <a:ext cx="2957400" cy="479400"/>
          </a:xfrm>
          <a:prstGeom prst="rect">
            <a:avLst/>
          </a:prstGeom>
          <a:noFill/>
          <a:ln>
            <a:noFill/>
          </a:ln>
        </p:spPr>
        <p:txBody>
          <a:bodyPr anchorCtr="0" anchor="t" bIns="91425" lIns="91425" rIns="91425" wrap="square" tIns="91425">
            <a:noAutofit/>
          </a:bodyPr>
          <a:lstStyle/>
          <a:p>
            <a:pPr lvl="0" rtl="0" algn="r">
              <a:spcBef>
                <a:spcPts val="0"/>
              </a:spcBef>
              <a:buNone/>
            </a:pPr>
            <a:r>
              <a:rPr lang="es" sz="2400">
                <a:highlight>
                  <a:srgbClr val="FFFFFF"/>
                </a:highlight>
                <a:latin typeface="Comic Sans MS"/>
                <a:ea typeface="Comic Sans MS"/>
                <a:cs typeface="Comic Sans MS"/>
                <a:sym typeface="Comic Sans MS"/>
              </a:rPr>
              <a:t>Generator</a:t>
            </a:r>
          </a:p>
          <a:p>
            <a:pPr lvl="0" rtl="0" algn="r">
              <a:spcBef>
                <a:spcPts val="0"/>
              </a:spcBef>
              <a:buNone/>
            </a:pPr>
            <a:r>
              <a:t/>
            </a:r>
            <a:endParaRPr sz="2400">
              <a:highlight>
                <a:srgbClr val="FFFFFF"/>
              </a:highlight>
              <a:latin typeface="Comic Sans MS"/>
              <a:ea typeface="Comic Sans MS"/>
              <a:cs typeface="Comic Sans MS"/>
              <a:sym typeface="Comic Sans MS"/>
            </a:endParaRPr>
          </a:p>
        </p:txBody>
      </p:sp>
      <p:sp>
        <p:nvSpPr>
          <p:cNvPr id="295" name="Shape 295"/>
          <p:cNvSpPr txBox="1"/>
          <p:nvPr/>
        </p:nvSpPr>
        <p:spPr>
          <a:xfrm>
            <a:off x="666750" y="-76200"/>
            <a:ext cx="1262400" cy="327300"/>
          </a:xfrm>
          <a:prstGeom prst="rect">
            <a:avLst/>
          </a:prstGeom>
          <a:noFill/>
          <a:ln>
            <a:noFill/>
          </a:ln>
        </p:spPr>
        <p:txBody>
          <a:bodyPr anchorCtr="0" anchor="t" bIns="91425" lIns="91425" rIns="91425" wrap="square" tIns="91425">
            <a:noAutofit/>
          </a:bodyPr>
          <a:lstStyle/>
          <a:p>
            <a:pPr lvl="0">
              <a:spcBef>
                <a:spcPts val="0"/>
              </a:spcBef>
              <a:buNone/>
            </a:pPr>
            <a:r>
              <a:rPr lang="es" sz="2400">
                <a:highlight>
                  <a:srgbClr val="FFFF00"/>
                </a:highlight>
                <a:latin typeface="Comic Sans MS"/>
                <a:ea typeface="Comic Sans MS"/>
                <a:cs typeface="Comic Sans MS"/>
                <a:sym typeface="Comic Sans MS"/>
              </a:rPr>
              <a:t>Epoch</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311675" y="798600"/>
            <a:ext cx="6247800" cy="35463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descr="Screen Shot 2017-11-12 at 4.32.15 PM.png" id="301" name="Shape 301"/>
          <p:cNvPicPr preferRelativeResize="0"/>
          <p:nvPr/>
        </p:nvPicPr>
        <p:blipFill>
          <a:blip r:embed="rId3">
            <a:alphaModFix/>
          </a:blip>
          <a:stretch>
            <a:fillRect/>
          </a:stretch>
        </p:blipFill>
        <p:spPr>
          <a:xfrm>
            <a:off x="1123550" y="0"/>
            <a:ext cx="6247799" cy="3927575"/>
          </a:xfrm>
          <a:prstGeom prst="rect">
            <a:avLst/>
          </a:prstGeom>
          <a:noFill/>
          <a:ln>
            <a:noFill/>
          </a:ln>
        </p:spPr>
      </p:pic>
      <p:pic>
        <p:nvPicPr>
          <p:cNvPr descr="Screen Shot 2017-11-12 at 4.32.22 PM.png" id="302" name="Shape 302"/>
          <p:cNvPicPr preferRelativeResize="0"/>
          <p:nvPr/>
        </p:nvPicPr>
        <p:blipFill rotWithShape="1">
          <a:blip r:embed="rId4">
            <a:alphaModFix/>
          </a:blip>
          <a:srcRect b="47799" l="0" r="0" t="0"/>
          <a:stretch/>
        </p:blipFill>
        <p:spPr>
          <a:xfrm>
            <a:off x="0" y="3827050"/>
            <a:ext cx="4470762" cy="1264925"/>
          </a:xfrm>
          <a:prstGeom prst="rect">
            <a:avLst/>
          </a:prstGeom>
          <a:noFill/>
          <a:ln>
            <a:noFill/>
          </a:ln>
        </p:spPr>
      </p:pic>
      <p:pic>
        <p:nvPicPr>
          <p:cNvPr descr="Screen Shot 2017-11-12 at 4.32.22 PM.png" id="303" name="Shape 303"/>
          <p:cNvPicPr preferRelativeResize="0"/>
          <p:nvPr/>
        </p:nvPicPr>
        <p:blipFill rotWithShape="1">
          <a:blip r:embed="rId4">
            <a:alphaModFix/>
          </a:blip>
          <a:srcRect b="0" l="0" r="0" t="51057"/>
          <a:stretch/>
        </p:blipFill>
        <p:spPr>
          <a:xfrm>
            <a:off x="4468822" y="3903251"/>
            <a:ext cx="4675178" cy="1240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311675" y="798600"/>
            <a:ext cx="6247800" cy="35463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309" name="Shape 309"/>
          <p:cNvPicPr preferRelativeResize="0"/>
          <p:nvPr/>
        </p:nvPicPr>
        <p:blipFill>
          <a:blip r:embed="rId3">
            <a:alphaModFix/>
          </a:blip>
          <a:stretch>
            <a:fillRect/>
          </a:stretch>
        </p:blipFill>
        <p:spPr>
          <a:xfrm>
            <a:off x="9525" y="376238"/>
            <a:ext cx="9124950" cy="4391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idx="4294967295" type="body"/>
          </p:nvPr>
        </p:nvSpPr>
        <p:spPr>
          <a:xfrm>
            <a:off x="381825" y="1383625"/>
            <a:ext cx="4948800" cy="3076200"/>
          </a:xfrm>
          <a:prstGeom prst="rect">
            <a:avLst/>
          </a:prstGeom>
        </p:spPr>
        <p:txBody>
          <a:bodyPr anchorCtr="0" anchor="t" bIns="91425" lIns="91425" rIns="91425" wrap="square" tIns="91425">
            <a:noAutofit/>
          </a:bodyPr>
          <a:lstStyle/>
          <a:p>
            <a:pPr lvl="0">
              <a:spcBef>
                <a:spcPts val="0"/>
              </a:spcBef>
              <a:buNone/>
            </a:pPr>
            <a:r>
              <a:rPr lang="es" sz="1400">
                <a:solidFill>
                  <a:schemeClr val="dk1"/>
                </a:solidFill>
              </a:rPr>
              <a:t>Goal is to find </a:t>
            </a:r>
            <a:r>
              <a:rPr lang="es" sz="1400">
                <a:solidFill>
                  <a:schemeClr val="dk1"/>
                </a:solidFill>
              </a:rPr>
              <a:t>Nash </a:t>
            </a:r>
            <a:r>
              <a:rPr lang="es" sz="1400">
                <a:solidFill>
                  <a:schemeClr val="dk1"/>
                </a:solidFill>
              </a:rPr>
              <a:t>Equilibrium</a:t>
            </a:r>
            <a:r>
              <a:rPr lang="es" sz="1400">
                <a:solidFill>
                  <a:schemeClr val="dk1"/>
                </a:solidFill>
              </a:rPr>
              <a:t> of a non-convex game with continuous, high dimensional parameters</a:t>
            </a:r>
          </a:p>
          <a:p>
            <a:pPr lvl="0">
              <a:spcBef>
                <a:spcPts val="0"/>
              </a:spcBef>
              <a:buNone/>
            </a:pPr>
            <a:r>
              <a:rPr lang="es" sz="1400">
                <a:solidFill>
                  <a:schemeClr val="dk1"/>
                </a:solidFill>
              </a:rPr>
              <a:t>Equilibrium is saddle point of discriminator loss</a:t>
            </a:r>
          </a:p>
          <a:p>
            <a:pPr lvl="0">
              <a:spcBef>
                <a:spcPts val="0"/>
              </a:spcBef>
              <a:buNone/>
            </a:pPr>
            <a:r>
              <a:rPr lang="es" sz="1400">
                <a:solidFill>
                  <a:schemeClr val="dk1"/>
                </a:solidFill>
              </a:rPr>
              <a:t>Generator minimizes the log-probability of the discriminator being correct</a:t>
            </a:r>
          </a:p>
          <a:p>
            <a:pPr lvl="0">
              <a:spcBef>
                <a:spcPts val="0"/>
              </a:spcBef>
              <a:buNone/>
            </a:pPr>
            <a:r>
              <a:rPr lang="es" sz="1400">
                <a:solidFill>
                  <a:schemeClr val="dk1"/>
                </a:solidFill>
              </a:rPr>
              <a:t>Can represent as a two player zero-sum Minimax game </a:t>
            </a:r>
          </a:p>
          <a:p>
            <a:pPr lvl="0">
              <a:spcBef>
                <a:spcPts val="0"/>
              </a:spcBef>
              <a:buNone/>
            </a:pPr>
            <a:r>
              <a:rPr lang="es" sz="1400">
                <a:solidFill>
                  <a:schemeClr val="dk1"/>
                </a:solidFill>
              </a:rPr>
              <a:t>Resembles Jensen-Shannon divergence </a:t>
            </a:r>
          </a:p>
          <a:p>
            <a:pPr lvl="0" rtl="0">
              <a:spcBef>
                <a:spcPts val="0"/>
              </a:spcBef>
              <a:buNone/>
            </a:pPr>
            <a:r>
              <a:t/>
            </a:r>
            <a:endParaRPr sz="1400"/>
          </a:p>
        </p:txBody>
      </p:sp>
      <p:sp>
        <p:nvSpPr>
          <p:cNvPr id="315" name="Shape 315"/>
          <p:cNvSpPr txBox="1"/>
          <p:nvPr>
            <p:ph type="title"/>
          </p:nvPr>
        </p:nvSpPr>
        <p:spPr>
          <a:xfrm>
            <a:off x="311725" y="500925"/>
            <a:ext cx="8520600" cy="623700"/>
          </a:xfrm>
          <a:prstGeom prst="rect">
            <a:avLst/>
          </a:prstGeom>
        </p:spPr>
        <p:txBody>
          <a:bodyPr anchorCtr="0" anchor="ctr" bIns="91425" lIns="91425" rIns="91425" wrap="square" tIns="91425">
            <a:noAutofit/>
          </a:bodyPr>
          <a:lstStyle/>
          <a:p>
            <a:pPr lvl="0" rtl="0">
              <a:spcBef>
                <a:spcPts val="0"/>
              </a:spcBef>
              <a:buNone/>
            </a:pPr>
            <a:r>
              <a:rPr lang="es"/>
              <a:t>Game Theory</a:t>
            </a:r>
          </a:p>
        </p:txBody>
      </p:sp>
      <p:pic>
        <p:nvPicPr>
          <p:cNvPr id="316" name="Shape 316"/>
          <p:cNvPicPr preferRelativeResize="0"/>
          <p:nvPr/>
        </p:nvPicPr>
        <p:blipFill>
          <a:blip r:embed="rId3">
            <a:alphaModFix/>
          </a:blip>
          <a:stretch>
            <a:fillRect/>
          </a:stretch>
        </p:blipFill>
        <p:spPr>
          <a:xfrm>
            <a:off x="5387425" y="0"/>
            <a:ext cx="3756575" cy="3693975"/>
          </a:xfrm>
          <a:prstGeom prst="rect">
            <a:avLst/>
          </a:prstGeom>
          <a:noFill/>
          <a:ln>
            <a:noFill/>
          </a:ln>
        </p:spPr>
      </p:pic>
      <p:sp>
        <p:nvSpPr>
          <p:cNvPr id="317" name="Shape 317"/>
          <p:cNvSpPr txBox="1"/>
          <p:nvPr/>
        </p:nvSpPr>
        <p:spPr>
          <a:xfrm>
            <a:off x="387925" y="4239250"/>
            <a:ext cx="7388100" cy="6237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600"/>
              </a:spcAft>
              <a:buNone/>
            </a:pPr>
            <a:r>
              <a:rPr lang="es" u="sng">
                <a:solidFill>
                  <a:schemeClr val="accent5"/>
                </a:solidFill>
                <a:latin typeface="Roboto"/>
                <a:ea typeface="Roboto"/>
                <a:cs typeface="Roboto"/>
                <a:sym typeface="Roboto"/>
                <a:hlinkClick r:id="rId4"/>
              </a:rPr>
              <a:t>http://www.inference.vc/an-alternative-update-rule-for-generative-adversarial-networks/</a:t>
            </a:r>
          </a:p>
        </p:txBody>
      </p:sp>
      <p:sp>
        <p:nvSpPr>
          <p:cNvPr id="318" name="Shape 318"/>
          <p:cNvSpPr txBox="1"/>
          <p:nvPr/>
        </p:nvSpPr>
        <p:spPr>
          <a:xfrm>
            <a:off x="3881000" y="233800"/>
            <a:ext cx="1484700" cy="911700"/>
          </a:xfrm>
          <a:prstGeom prst="rect">
            <a:avLst/>
          </a:prstGeom>
          <a:noFill/>
          <a:ln>
            <a:noFill/>
          </a:ln>
        </p:spPr>
        <p:txBody>
          <a:bodyPr anchorCtr="0" anchor="t" bIns="91425" lIns="91425" rIns="91425" wrap="square" tIns="91425">
            <a:noAutofit/>
          </a:bodyPr>
          <a:lstStyle/>
          <a:p>
            <a:pPr lvl="0">
              <a:spcBef>
                <a:spcPts val="0"/>
              </a:spcBef>
              <a:buNone/>
            </a:pPr>
            <a:r>
              <a:rPr lang="es" sz="1000">
                <a:solidFill>
                  <a:srgbClr val="444444"/>
                </a:solidFill>
              </a:rPr>
              <a:t>generative model minimising KL divergence from some Swiss-roll toy data</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descr="Screen Shot 2017-11-12 at 5.07.40 PM.png" id="323" name="Shape 323"/>
          <p:cNvPicPr preferRelativeResize="0"/>
          <p:nvPr/>
        </p:nvPicPr>
        <p:blipFill>
          <a:blip r:embed="rId3">
            <a:alphaModFix/>
          </a:blip>
          <a:stretch>
            <a:fillRect/>
          </a:stretch>
        </p:blipFill>
        <p:spPr>
          <a:xfrm>
            <a:off x="370175" y="3214175"/>
            <a:ext cx="7210176" cy="1645900"/>
          </a:xfrm>
          <a:prstGeom prst="rect">
            <a:avLst/>
          </a:prstGeom>
          <a:noFill/>
          <a:ln>
            <a:noFill/>
          </a:ln>
        </p:spPr>
      </p:pic>
      <p:sp>
        <p:nvSpPr>
          <p:cNvPr id="324" name="Shape 324"/>
          <p:cNvSpPr txBox="1"/>
          <p:nvPr>
            <p:ph type="title"/>
          </p:nvPr>
        </p:nvSpPr>
        <p:spPr>
          <a:xfrm>
            <a:off x="370175" y="503100"/>
            <a:ext cx="8462100" cy="774000"/>
          </a:xfrm>
          <a:prstGeom prst="rect">
            <a:avLst/>
          </a:prstGeom>
        </p:spPr>
        <p:txBody>
          <a:bodyPr anchorCtr="0" anchor="ctr" bIns="91425" lIns="91425" rIns="91425" wrap="square" tIns="91425">
            <a:noAutofit/>
          </a:bodyPr>
          <a:lstStyle/>
          <a:p>
            <a:pPr lvl="0" rtl="0">
              <a:spcBef>
                <a:spcPts val="0"/>
              </a:spcBef>
              <a:buNone/>
            </a:pPr>
            <a:r>
              <a:rPr lang="es"/>
              <a:t>Losses</a:t>
            </a:r>
          </a:p>
        </p:txBody>
      </p:sp>
      <p:pic>
        <p:nvPicPr>
          <p:cNvPr descr="Screen Shot 2017-11-12 at 4.41.17 PM.png" id="325" name="Shape 325"/>
          <p:cNvPicPr preferRelativeResize="0"/>
          <p:nvPr/>
        </p:nvPicPr>
        <p:blipFill rotWithShape="1">
          <a:blip r:embed="rId4">
            <a:alphaModFix/>
          </a:blip>
          <a:srcRect b="14295" l="0" r="0" t="0"/>
          <a:stretch/>
        </p:blipFill>
        <p:spPr>
          <a:xfrm>
            <a:off x="370175" y="1490001"/>
            <a:ext cx="7210176" cy="1477700"/>
          </a:xfrm>
          <a:prstGeom prst="rect">
            <a:avLst/>
          </a:prstGeom>
          <a:noFill/>
          <a:ln>
            <a:noFill/>
          </a:ln>
        </p:spPr>
      </p:pic>
      <p:sp>
        <p:nvSpPr>
          <p:cNvPr id="326" name="Shape 326"/>
          <p:cNvSpPr txBox="1"/>
          <p:nvPr/>
        </p:nvSpPr>
        <p:spPr>
          <a:xfrm>
            <a:off x="7685550" y="3623825"/>
            <a:ext cx="1362300" cy="607800"/>
          </a:xfrm>
          <a:prstGeom prst="rect">
            <a:avLst/>
          </a:prstGeom>
          <a:noFill/>
          <a:ln>
            <a:noFill/>
          </a:ln>
        </p:spPr>
        <p:txBody>
          <a:bodyPr anchorCtr="0" anchor="t" bIns="91425" lIns="91425" rIns="91425" wrap="square" tIns="91425">
            <a:noAutofit/>
          </a:bodyPr>
          <a:lstStyle/>
          <a:p>
            <a:pPr lvl="0">
              <a:spcBef>
                <a:spcPts val="0"/>
              </a:spcBef>
              <a:buNone/>
            </a:pPr>
            <a:r>
              <a:rPr lang="es"/>
              <a:t>Non-saturating version</a:t>
            </a:r>
          </a:p>
        </p:txBody>
      </p:sp>
      <p:sp>
        <p:nvSpPr>
          <p:cNvPr id="327" name="Shape 327"/>
          <p:cNvSpPr txBox="1"/>
          <p:nvPr/>
        </p:nvSpPr>
        <p:spPr>
          <a:xfrm>
            <a:off x="7891025" y="1976000"/>
            <a:ext cx="1250700" cy="607800"/>
          </a:xfrm>
          <a:prstGeom prst="rect">
            <a:avLst/>
          </a:prstGeom>
          <a:noFill/>
          <a:ln>
            <a:noFill/>
          </a:ln>
        </p:spPr>
        <p:txBody>
          <a:bodyPr anchorCtr="0" anchor="t" bIns="91425" lIns="91425" rIns="91425" wrap="square" tIns="91425">
            <a:noAutofit/>
          </a:bodyPr>
          <a:lstStyle/>
          <a:p>
            <a:pPr lvl="0" rtl="0">
              <a:spcBef>
                <a:spcPts val="0"/>
              </a:spcBef>
              <a:buNone/>
            </a:pPr>
            <a:r>
              <a:rPr lang="es"/>
              <a:t>Minimax version</a:t>
            </a:r>
          </a:p>
        </p:txBody>
      </p:sp>
      <p:pic>
        <p:nvPicPr>
          <p:cNvPr id="328" name="Shape 328"/>
          <p:cNvPicPr preferRelativeResize="0"/>
          <p:nvPr/>
        </p:nvPicPr>
        <p:blipFill>
          <a:blip r:embed="rId5">
            <a:alphaModFix/>
          </a:blip>
          <a:stretch>
            <a:fillRect/>
          </a:stretch>
        </p:blipFill>
        <p:spPr>
          <a:xfrm>
            <a:off x="2875000" y="109975"/>
            <a:ext cx="4705350" cy="1276350"/>
          </a:xfrm>
          <a:prstGeom prst="rect">
            <a:avLst/>
          </a:prstGeom>
          <a:noFill/>
          <a:ln>
            <a:noFill/>
          </a:ln>
        </p:spPr>
      </p:pic>
      <p:sp>
        <p:nvSpPr>
          <p:cNvPr id="329" name="Shape 329"/>
          <p:cNvSpPr txBox="1"/>
          <p:nvPr/>
        </p:nvSpPr>
        <p:spPr>
          <a:xfrm>
            <a:off x="7741350" y="444250"/>
            <a:ext cx="1250700" cy="607800"/>
          </a:xfrm>
          <a:prstGeom prst="rect">
            <a:avLst/>
          </a:prstGeom>
          <a:noFill/>
          <a:ln>
            <a:noFill/>
          </a:ln>
        </p:spPr>
        <p:txBody>
          <a:bodyPr anchorCtr="0" anchor="t" bIns="91425" lIns="91425" rIns="91425" wrap="square" tIns="91425">
            <a:noAutofit/>
          </a:bodyPr>
          <a:lstStyle/>
          <a:p>
            <a:pPr lvl="0" rtl="0">
              <a:spcBef>
                <a:spcPts val="0"/>
              </a:spcBef>
              <a:buNone/>
            </a:pPr>
            <a:r>
              <a:rPr lang="es"/>
              <a:t>Maximum Likelihood</a:t>
            </a:r>
            <a:r>
              <a:rPr lang="es"/>
              <a:t> version</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311675" y="798600"/>
            <a:ext cx="6247800" cy="35463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335" name="Shape 335"/>
          <p:cNvPicPr preferRelativeResize="0"/>
          <p:nvPr/>
        </p:nvPicPr>
        <p:blipFill>
          <a:blip r:embed="rId3">
            <a:alphaModFix/>
          </a:blip>
          <a:stretch>
            <a:fillRect/>
          </a:stretch>
        </p:blipFill>
        <p:spPr>
          <a:xfrm>
            <a:off x="0" y="-5"/>
            <a:ext cx="9144001" cy="4539460"/>
          </a:xfrm>
          <a:prstGeom prst="rect">
            <a:avLst/>
          </a:prstGeom>
          <a:noFill/>
          <a:ln>
            <a:noFill/>
          </a:ln>
        </p:spPr>
      </p:pic>
      <p:sp>
        <p:nvSpPr>
          <p:cNvPr id="336" name="Shape 336"/>
          <p:cNvSpPr txBox="1"/>
          <p:nvPr/>
        </p:nvSpPr>
        <p:spPr>
          <a:xfrm>
            <a:off x="0" y="4576775"/>
            <a:ext cx="9144000" cy="556800"/>
          </a:xfrm>
          <a:prstGeom prst="rect">
            <a:avLst/>
          </a:prstGeom>
          <a:noFill/>
          <a:ln>
            <a:noFill/>
          </a:ln>
        </p:spPr>
        <p:txBody>
          <a:bodyPr anchorCtr="0" anchor="ctr" bIns="91425" lIns="91425" rIns="91425" wrap="square" tIns="91425">
            <a:noAutofit/>
          </a:bodyPr>
          <a:lstStyle/>
          <a:p>
            <a:pPr lvl="0" rtl="0">
              <a:spcBef>
                <a:spcPts val="0"/>
              </a:spcBef>
              <a:buNone/>
            </a:pPr>
            <a:r>
              <a:rPr lang="es" u="sng">
                <a:solidFill>
                  <a:schemeClr val="hlink"/>
                </a:solidFill>
                <a:hlinkClick r:id="rId4"/>
              </a:rPr>
              <a:t>https://danieltakeshi.github.io/2017/03/05/understanding-generative-adversarial-networks/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311725" y="500925"/>
            <a:ext cx="8520600" cy="623700"/>
          </a:xfrm>
          <a:prstGeom prst="rect">
            <a:avLst/>
          </a:prstGeom>
        </p:spPr>
        <p:txBody>
          <a:bodyPr anchorCtr="0" anchor="ctr" bIns="91425" lIns="91425" rIns="91425" wrap="square" tIns="91425">
            <a:noAutofit/>
          </a:bodyPr>
          <a:lstStyle/>
          <a:p>
            <a:pPr lvl="0" rtl="0">
              <a:spcBef>
                <a:spcPts val="0"/>
              </a:spcBef>
              <a:buNone/>
            </a:pPr>
            <a:r>
              <a:rPr lang="es"/>
              <a:t>Simultaneous GD</a:t>
            </a:r>
          </a:p>
        </p:txBody>
      </p:sp>
      <p:pic>
        <p:nvPicPr>
          <p:cNvPr descr="animation2-1.gif" id="342" name="Shape 342"/>
          <p:cNvPicPr preferRelativeResize="0"/>
          <p:nvPr/>
        </p:nvPicPr>
        <p:blipFill>
          <a:blip r:embed="rId3">
            <a:alphaModFix/>
          </a:blip>
          <a:stretch>
            <a:fillRect/>
          </a:stretch>
        </p:blipFill>
        <p:spPr>
          <a:xfrm>
            <a:off x="6239300" y="139550"/>
            <a:ext cx="2418526" cy="2418526"/>
          </a:xfrm>
          <a:prstGeom prst="rect">
            <a:avLst/>
          </a:prstGeom>
          <a:noFill/>
          <a:ln>
            <a:noFill/>
          </a:ln>
        </p:spPr>
      </p:pic>
      <p:pic>
        <p:nvPicPr>
          <p:cNvPr descr="animation1-3.gif" id="343" name="Shape 343"/>
          <p:cNvPicPr preferRelativeResize="0"/>
          <p:nvPr/>
        </p:nvPicPr>
        <p:blipFill>
          <a:blip r:embed="rId4">
            <a:alphaModFix/>
          </a:blip>
          <a:stretch>
            <a:fillRect/>
          </a:stretch>
        </p:blipFill>
        <p:spPr>
          <a:xfrm>
            <a:off x="6239287" y="2660275"/>
            <a:ext cx="2418526" cy="2418526"/>
          </a:xfrm>
          <a:prstGeom prst="rect">
            <a:avLst/>
          </a:prstGeom>
          <a:noFill/>
          <a:ln>
            <a:noFill/>
          </a:ln>
        </p:spPr>
      </p:pic>
      <p:sp>
        <p:nvSpPr>
          <p:cNvPr id="344" name="Shape 344"/>
          <p:cNvSpPr txBox="1"/>
          <p:nvPr>
            <p:ph idx="4294967295" type="body"/>
          </p:nvPr>
        </p:nvSpPr>
        <p:spPr>
          <a:xfrm>
            <a:off x="574600" y="1505700"/>
            <a:ext cx="5512200" cy="3220800"/>
          </a:xfrm>
          <a:prstGeom prst="rect">
            <a:avLst/>
          </a:prstGeom>
        </p:spPr>
        <p:txBody>
          <a:bodyPr anchorCtr="0" anchor="t" bIns="91425" lIns="91425" rIns="91425" wrap="square" tIns="91425">
            <a:noAutofit/>
          </a:bodyPr>
          <a:lstStyle/>
          <a:p>
            <a:pPr lvl="0">
              <a:spcBef>
                <a:spcPts val="0"/>
              </a:spcBef>
              <a:buNone/>
            </a:pPr>
            <a:r>
              <a:rPr lang="es">
                <a:solidFill>
                  <a:schemeClr val="dk1"/>
                </a:solidFill>
              </a:rPr>
              <a:t>G</a:t>
            </a:r>
            <a:r>
              <a:rPr lang="es">
                <a:solidFill>
                  <a:schemeClr val="dk1"/>
                </a:solidFill>
              </a:rPr>
              <a:t>eneralization of gradient descent </a:t>
            </a:r>
          </a:p>
          <a:p>
            <a:pPr lvl="0">
              <a:spcBef>
                <a:spcPts val="0"/>
              </a:spcBef>
              <a:buNone/>
            </a:pPr>
            <a:r>
              <a:rPr lang="es">
                <a:solidFill>
                  <a:schemeClr val="dk1"/>
                </a:solidFill>
              </a:rPr>
              <a:t>Non-convergence is biggest problem with GAN</a:t>
            </a:r>
          </a:p>
          <a:p>
            <a:pPr lvl="0">
              <a:spcBef>
                <a:spcPts val="0"/>
              </a:spcBef>
              <a:buNone/>
            </a:pPr>
            <a:r>
              <a:rPr lang="es">
                <a:solidFill>
                  <a:schemeClr val="dk1"/>
                </a:solidFill>
              </a:rPr>
              <a:t>May not approach saddle point because of non-conservative vector field</a:t>
            </a:r>
          </a:p>
          <a:p>
            <a:pPr lvl="0">
              <a:spcBef>
                <a:spcPts val="0"/>
              </a:spcBef>
              <a:buNone/>
            </a:pPr>
            <a:r>
              <a:rPr lang="es">
                <a:solidFill>
                  <a:schemeClr val="dk1"/>
                </a:solidFill>
              </a:rPr>
              <a:t>Can oscillate indefinitely (See figure)</a:t>
            </a:r>
          </a:p>
          <a:p>
            <a:pPr lvl="0">
              <a:spcBef>
                <a:spcPts val="0"/>
              </a:spcBef>
              <a:buNone/>
            </a:pPr>
            <a:r>
              <a:rPr lang="es">
                <a:solidFill>
                  <a:schemeClr val="dk1"/>
                </a:solidFill>
              </a:rPr>
              <a:t>Mode collapse is worst form of non-convergence (generates same version of example; doesn’t generate diverse sample set)</a:t>
            </a:r>
          </a:p>
          <a:p>
            <a:pPr lvl="0">
              <a:spcBef>
                <a:spcPts val="0"/>
              </a:spcBef>
              <a:buNone/>
            </a:pPr>
            <a:r>
              <a:rPr lang="es" u="sng">
                <a:solidFill>
                  <a:schemeClr val="hlink"/>
                </a:solidFill>
                <a:hlinkClick r:id="rId5"/>
              </a:rPr>
              <a:t>http://www.inference.vc/my-notes-on-the-numerics-of-gans/</a:t>
            </a:r>
          </a:p>
          <a:p>
            <a:pPr lvl="0" rtl="0">
              <a:spcBef>
                <a:spcPts val="0"/>
              </a:spcBef>
              <a:buNone/>
            </a:pPr>
            <a:r>
              <a:rPr lang="es" u="sng">
                <a:solidFill>
                  <a:schemeClr val="hlink"/>
                </a:solidFill>
                <a:hlinkClick r:id="rId6"/>
              </a:rPr>
              <a:t>https://arxiv.org/abs/1705.10461</a:t>
            </a:r>
            <a:r>
              <a:rPr lang="es"/>
              <a:t> </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311725" y="500925"/>
            <a:ext cx="8520600" cy="623700"/>
          </a:xfrm>
          <a:prstGeom prst="rect">
            <a:avLst/>
          </a:prstGeom>
        </p:spPr>
        <p:txBody>
          <a:bodyPr anchorCtr="0" anchor="ctr" bIns="91425" lIns="91425" rIns="91425" wrap="square" tIns="91425">
            <a:noAutofit/>
          </a:bodyPr>
          <a:lstStyle/>
          <a:p>
            <a:pPr lvl="0" rtl="0">
              <a:spcBef>
                <a:spcPts val="0"/>
              </a:spcBef>
              <a:buNone/>
            </a:pPr>
            <a:r>
              <a:rPr lang="es"/>
              <a:t>Directions of r</a:t>
            </a:r>
            <a:r>
              <a:rPr lang="es"/>
              <a:t>esearch</a:t>
            </a:r>
            <a:r>
              <a:rPr lang="es"/>
              <a:t> </a:t>
            </a:r>
          </a:p>
        </p:txBody>
      </p:sp>
      <p:sp>
        <p:nvSpPr>
          <p:cNvPr id="350" name="Shape 350"/>
          <p:cNvSpPr txBox="1"/>
          <p:nvPr>
            <p:ph idx="4294967295" type="body"/>
          </p:nvPr>
        </p:nvSpPr>
        <p:spPr>
          <a:xfrm>
            <a:off x="574525" y="1505700"/>
            <a:ext cx="8257800" cy="3076200"/>
          </a:xfrm>
          <a:prstGeom prst="rect">
            <a:avLst/>
          </a:prstGeom>
        </p:spPr>
        <p:txBody>
          <a:bodyPr anchorCtr="0" anchor="t" bIns="91425" lIns="91425" rIns="91425" wrap="square" tIns="91425">
            <a:noAutofit/>
          </a:bodyPr>
          <a:lstStyle/>
          <a:p>
            <a:pPr lvl="0">
              <a:spcBef>
                <a:spcPts val="0"/>
              </a:spcBef>
              <a:buNone/>
            </a:pPr>
            <a:r>
              <a:rPr lang="es" sz="1400">
                <a:solidFill>
                  <a:schemeClr val="dk1"/>
                </a:solidFill>
              </a:rPr>
              <a:t>How to stabilize training and prevent mode collapse? Wasserstein loss, F-GAN</a:t>
            </a:r>
          </a:p>
          <a:p>
            <a:pPr lvl="0">
              <a:spcBef>
                <a:spcPts val="0"/>
              </a:spcBef>
              <a:buNone/>
            </a:pPr>
            <a:r>
              <a:rPr lang="es" sz="1400">
                <a:solidFill>
                  <a:schemeClr val="dk1"/>
                </a:solidFill>
              </a:rPr>
              <a:t>How to evaluate GAN performance? (General problem to generative models) </a:t>
            </a:r>
          </a:p>
          <a:p>
            <a:pPr lvl="0">
              <a:spcBef>
                <a:spcPts val="0"/>
              </a:spcBef>
              <a:buNone/>
            </a:pPr>
            <a:r>
              <a:rPr lang="es" sz="1400">
                <a:solidFill>
                  <a:schemeClr val="dk1"/>
                </a:solidFill>
              </a:rPr>
              <a:t>How to use discrete outputs with GAN? Sequences of characters and words</a:t>
            </a:r>
          </a:p>
          <a:p>
            <a:pPr lvl="0">
              <a:spcBef>
                <a:spcPts val="0"/>
              </a:spcBef>
              <a:buNone/>
            </a:pPr>
            <a:r>
              <a:rPr lang="es" sz="1400">
                <a:solidFill>
                  <a:schemeClr val="dk1"/>
                </a:solidFill>
              </a:rPr>
              <a:t>Supervised Discriminator for semi-supervised learning. Have multiple classes i</a:t>
            </a:r>
            <a:r>
              <a:rPr lang="es" sz="1400">
                <a:solidFill>
                  <a:schemeClr val="dk1"/>
                </a:solidFill>
              </a:rPr>
              <a:t>nstead of just real and fake. </a:t>
            </a:r>
            <a:r>
              <a:rPr lang="es" sz="1400">
                <a:solidFill>
                  <a:schemeClr val="dk1"/>
                </a:solidFill>
              </a:rPr>
              <a:t>Odena 2016, Salimans et al 2016 </a:t>
            </a:r>
          </a:p>
          <a:p>
            <a:pPr lvl="0">
              <a:spcBef>
                <a:spcPts val="0"/>
              </a:spcBef>
              <a:buNone/>
            </a:pPr>
            <a:r>
              <a:rPr lang="es" sz="1400">
                <a:solidFill>
                  <a:schemeClr val="dk1"/>
                </a:solidFill>
              </a:rPr>
              <a:t>Connections to RL. “GANs as actor-critic” Pfau and Vinyals 2016. “GANs as inverse reinforcement” Finn et al 2016. “GANs for imitation learning” Ho and Ermon 2016</a:t>
            </a:r>
          </a:p>
          <a:p>
            <a:pPr lvl="0">
              <a:spcBef>
                <a:spcPts val="0"/>
              </a:spcBef>
              <a:buNone/>
            </a:pPr>
            <a:r>
              <a:rPr lang="es" sz="1400">
                <a:solidFill>
                  <a:schemeClr val="dk1"/>
                </a:solidFill>
              </a:rPr>
              <a:t>“Bayesian GANs” Saatci and Wilson 2017.</a:t>
            </a:r>
          </a:p>
          <a:p>
            <a:pPr lvl="0" rtl="0">
              <a:spcBef>
                <a:spcPts val="0"/>
              </a:spcBef>
              <a:buNone/>
            </a:pPr>
            <a:r>
              <a:t/>
            </a:r>
            <a:endParaRPr sz="1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idx="4294967295" type="body"/>
          </p:nvPr>
        </p:nvSpPr>
        <p:spPr>
          <a:xfrm>
            <a:off x="574600" y="1505700"/>
            <a:ext cx="5512200" cy="3220800"/>
          </a:xfrm>
          <a:prstGeom prst="rect">
            <a:avLst/>
          </a:prstGeom>
        </p:spPr>
        <p:txBody>
          <a:bodyPr anchorCtr="0" anchor="t" bIns="91425" lIns="91425" rIns="91425" wrap="square" tIns="91425">
            <a:noAutofit/>
          </a:bodyPr>
          <a:lstStyle/>
          <a:p>
            <a:pPr lvl="0" rtl="0">
              <a:spcBef>
                <a:spcPts val="0"/>
              </a:spcBef>
              <a:buNone/>
            </a:pPr>
            <a:r>
              <a:rPr lang="es" u="sng">
                <a:solidFill>
                  <a:schemeClr val="hlink"/>
                </a:solidFill>
                <a:hlinkClick r:id="rId3"/>
              </a:rPr>
              <a:t>https://github.com/soumith/ganhacks</a:t>
            </a:r>
          </a:p>
          <a:p>
            <a:pPr lvl="0" rtl="0">
              <a:spcBef>
                <a:spcPts val="0"/>
              </a:spcBef>
              <a:buNone/>
            </a:pPr>
            <a:r>
              <a:rPr lang="es"/>
              <a:t>Normalize inputs</a:t>
            </a:r>
          </a:p>
          <a:p>
            <a:pPr lvl="0">
              <a:spcBef>
                <a:spcPts val="0"/>
              </a:spcBef>
              <a:buNone/>
            </a:pPr>
            <a:r>
              <a:rPr lang="es"/>
              <a:t>Sample </a:t>
            </a:r>
            <a:r>
              <a:rPr lang="es"/>
              <a:t>noise</a:t>
            </a:r>
            <a:r>
              <a:rPr lang="es"/>
              <a:t> from gaussian instead of uniform</a:t>
            </a:r>
          </a:p>
          <a:p>
            <a:pPr lvl="0">
              <a:spcBef>
                <a:spcPts val="0"/>
              </a:spcBef>
              <a:buNone/>
            </a:pPr>
            <a:r>
              <a:rPr lang="es"/>
              <a:t>Use Batchnorm</a:t>
            </a:r>
          </a:p>
          <a:p>
            <a:pPr lvl="0">
              <a:spcBef>
                <a:spcPts val="0"/>
              </a:spcBef>
              <a:buNone/>
            </a:pPr>
            <a:r>
              <a:rPr lang="es"/>
              <a:t>Avoid sparse gradients:ReLU, MaxPool</a:t>
            </a:r>
          </a:p>
          <a:p>
            <a:pPr lvl="0">
              <a:spcBef>
                <a:spcPts val="0"/>
              </a:spcBef>
              <a:buNone/>
            </a:pPr>
            <a:r>
              <a:rPr lang="es"/>
              <a:t>Use SGD for D and ADAM optimizer for G</a:t>
            </a:r>
          </a:p>
          <a:p>
            <a:pPr lvl="0">
              <a:spcBef>
                <a:spcPts val="0"/>
              </a:spcBef>
              <a:buNone/>
            </a:pPr>
            <a:r>
              <a:rPr lang="es"/>
              <a:t>Use Label smoothing and </a:t>
            </a:r>
            <a:r>
              <a:rPr lang="es"/>
              <a:t>occasionally</a:t>
            </a:r>
            <a:r>
              <a:rPr lang="es"/>
              <a:t> flip labels when training D</a:t>
            </a:r>
          </a:p>
          <a:p>
            <a:pPr lvl="0">
              <a:spcBef>
                <a:spcPts val="0"/>
              </a:spcBef>
              <a:buNone/>
            </a:pPr>
            <a:r>
              <a:rPr lang="es"/>
              <a:t>Use Dropout in G in both train and test</a:t>
            </a:r>
          </a:p>
          <a:p>
            <a:pPr lvl="0" rtl="0">
              <a:spcBef>
                <a:spcPts val="0"/>
              </a:spcBef>
              <a:buNone/>
            </a:pPr>
            <a:r>
              <a:t/>
            </a:r>
            <a:endParaRPr/>
          </a:p>
        </p:txBody>
      </p:sp>
      <p:sp>
        <p:nvSpPr>
          <p:cNvPr id="356" name="Shape 356"/>
          <p:cNvSpPr txBox="1"/>
          <p:nvPr>
            <p:ph type="title"/>
          </p:nvPr>
        </p:nvSpPr>
        <p:spPr>
          <a:xfrm>
            <a:off x="311725" y="500925"/>
            <a:ext cx="8520600" cy="623700"/>
          </a:xfrm>
          <a:prstGeom prst="rect">
            <a:avLst/>
          </a:prstGeom>
        </p:spPr>
        <p:txBody>
          <a:bodyPr anchorCtr="0" anchor="ctr" bIns="91425" lIns="91425" rIns="91425" wrap="square" tIns="91425">
            <a:noAutofit/>
          </a:bodyPr>
          <a:lstStyle/>
          <a:p>
            <a:pPr lvl="0" rtl="0">
              <a:spcBef>
                <a:spcPts val="0"/>
              </a:spcBef>
              <a:buNone/>
            </a:pPr>
            <a:r>
              <a:rPr lang="es"/>
              <a:t>GAN hacks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idx="4294967295" type="body"/>
          </p:nvPr>
        </p:nvSpPr>
        <p:spPr>
          <a:xfrm>
            <a:off x="311700" y="1659350"/>
            <a:ext cx="6286800" cy="3076200"/>
          </a:xfrm>
          <a:prstGeom prst="rect">
            <a:avLst/>
          </a:prstGeom>
        </p:spPr>
        <p:txBody>
          <a:bodyPr anchorCtr="0" anchor="t" bIns="91425" lIns="91425" rIns="91425" wrap="square" tIns="91425">
            <a:noAutofit/>
          </a:bodyPr>
          <a:lstStyle/>
          <a:p>
            <a:pPr lvl="0">
              <a:spcBef>
                <a:spcPts val="0"/>
              </a:spcBef>
              <a:buNone/>
            </a:pPr>
            <a:r>
              <a:rPr lang="es" u="sng">
                <a:solidFill>
                  <a:schemeClr val="hlink"/>
                </a:solidFill>
                <a:hlinkClick r:id="rId3"/>
              </a:rPr>
              <a:t>https://github.com/pytorch/examples/blob/master/dcgan/main.py</a:t>
            </a:r>
          </a:p>
          <a:p>
            <a:pPr lvl="0" rtl="0">
              <a:spcBef>
                <a:spcPts val="0"/>
              </a:spcBef>
              <a:buNone/>
            </a:pPr>
            <a:r>
              <a:t/>
            </a:r>
            <a:endParaRPr/>
          </a:p>
        </p:txBody>
      </p:sp>
      <p:sp>
        <p:nvSpPr>
          <p:cNvPr id="362" name="Shape 362"/>
          <p:cNvSpPr txBox="1"/>
          <p:nvPr>
            <p:ph type="title"/>
          </p:nvPr>
        </p:nvSpPr>
        <p:spPr>
          <a:xfrm>
            <a:off x="311725" y="500925"/>
            <a:ext cx="8520600" cy="623700"/>
          </a:xfrm>
          <a:prstGeom prst="rect">
            <a:avLst/>
          </a:prstGeom>
        </p:spPr>
        <p:txBody>
          <a:bodyPr anchorCtr="0" anchor="ctr" bIns="91425" lIns="91425" rIns="91425" wrap="square" tIns="91425">
            <a:noAutofit/>
          </a:bodyPr>
          <a:lstStyle/>
          <a:p>
            <a:pPr lvl="0" rtl="0">
              <a:spcBef>
                <a:spcPts val="0"/>
              </a:spcBef>
              <a:buNone/>
            </a:pPr>
            <a:r>
              <a:rPr lang="es"/>
              <a:t>DCGAN in PyTorch</a:t>
            </a:r>
          </a:p>
        </p:txBody>
      </p:sp>
      <p:pic>
        <p:nvPicPr>
          <p:cNvPr id="363" name="Shape 363"/>
          <p:cNvPicPr preferRelativeResize="0"/>
          <p:nvPr/>
        </p:nvPicPr>
        <p:blipFill>
          <a:blip r:embed="rId4">
            <a:alphaModFix/>
          </a:blip>
          <a:stretch>
            <a:fillRect/>
          </a:stretch>
        </p:blipFill>
        <p:spPr>
          <a:xfrm>
            <a:off x="6034825" y="60650"/>
            <a:ext cx="2240700" cy="2240700"/>
          </a:xfrm>
          <a:prstGeom prst="rect">
            <a:avLst/>
          </a:prstGeom>
          <a:noFill/>
          <a:ln>
            <a:noFill/>
          </a:ln>
        </p:spPr>
      </p:pic>
      <p:pic>
        <p:nvPicPr>
          <p:cNvPr id="364" name="Shape 364"/>
          <p:cNvPicPr preferRelativeResize="0"/>
          <p:nvPr/>
        </p:nvPicPr>
        <p:blipFill>
          <a:blip r:embed="rId5">
            <a:alphaModFix/>
          </a:blip>
          <a:stretch>
            <a:fillRect/>
          </a:stretch>
        </p:blipFill>
        <p:spPr>
          <a:xfrm>
            <a:off x="244650" y="2535475"/>
            <a:ext cx="2240700" cy="2240700"/>
          </a:xfrm>
          <a:prstGeom prst="rect">
            <a:avLst/>
          </a:prstGeom>
          <a:noFill/>
          <a:ln>
            <a:noFill/>
          </a:ln>
        </p:spPr>
      </p:pic>
      <p:pic>
        <p:nvPicPr>
          <p:cNvPr id="365" name="Shape 365"/>
          <p:cNvPicPr preferRelativeResize="0"/>
          <p:nvPr/>
        </p:nvPicPr>
        <p:blipFill>
          <a:blip r:embed="rId6">
            <a:alphaModFix/>
          </a:blip>
          <a:stretch>
            <a:fillRect/>
          </a:stretch>
        </p:blipFill>
        <p:spPr>
          <a:xfrm>
            <a:off x="2726825" y="2535475"/>
            <a:ext cx="2240700" cy="2240700"/>
          </a:xfrm>
          <a:prstGeom prst="rect">
            <a:avLst/>
          </a:prstGeom>
          <a:noFill/>
          <a:ln>
            <a:noFill/>
          </a:ln>
        </p:spPr>
      </p:pic>
      <p:pic>
        <p:nvPicPr>
          <p:cNvPr id="366" name="Shape 366"/>
          <p:cNvPicPr preferRelativeResize="0"/>
          <p:nvPr/>
        </p:nvPicPr>
        <p:blipFill>
          <a:blip r:embed="rId7">
            <a:alphaModFix/>
          </a:blip>
          <a:stretch>
            <a:fillRect/>
          </a:stretch>
        </p:blipFill>
        <p:spPr>
          <a:xfrm>
            <a:off x="5434850" y="2535475"/>
            <a:ext cx="2240700" cy="2240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1222050" y="500925"/>
            <a:ext cx="3119700" cy="623700"/>
          </a:xfrm>
          <a:prstGeom prst="rect">
            <a:avLst/>
          </a:prstGeom>
        </p:spPr>
        <p:txBody>
          <a:bodyPr anchorCtr="0" anchor="t" bIns="91425" lIns="91425" rIns="91425" wrap="square" tIns="91425">
            <a:noAutofit/>
          </a:bodyPr>
          <a:lstStyle/>
          <a:p>
            <a:pPr lvl="0">
              <a:spcBef>
                <a:spcPts val="0"/>
              </a:spcBef>
              <a:buNone/>
            </a:pPr>
            <a:r>
              <a:rPr lang="es"/>
              <a:t>PyTorch</a:t>
            </a:r>
          </a:p>
        </p:txBody>
      </p:sp>
      <p:sp>
        <p:nvSpPr>
          <p:cNvPr id="86" name="Shape 86"/>
          <p:cNvSpPr txBox="1"/>
          <p:nvPr/>
        </p:nvSpPr>
        <p:spPr>
          <a:xfrm>
            <a:off x="1222050" y="3398625"/>
            <a:ext cx="3000000" cy="1854300"/>
          </a:xfrm>
          <a:prstGeom prst="rect">
            <a:avLst/>
          </a:prstGeom>
          <a:noFill/>
          <a:ln>
            <a:noFill/>
          </a:ln>
        </p:spPr>
        <p:txBody>
          <a:bodyPr anchorCtr="0" anchor="ctr" bIns="91425" lIns="91425" rIns="91425" wrap="square" tIns="91425">
            <a:noAutofit/>
          </a:bodyPr>
          <a:lstStyle/>
          <a:p>
            <a:pPr lvl="0" rtl="0">
              <a:lnSpc>
                <a:spcPct val="115000"/>
              </a:lnSpc>
              <a:spcBef>
                <a:spcPts val="1000"/>
              </a:spcBef>
              <a:spcAft>
                <a:spcPts val="0"/>
              </a:spcAft>
              <a:buNone/>
            </a:pPr>
            <a:r>
              <a:rPr b="1" lang="es" sz="1300" u="sng">
                <a:solidFill>
                  <a:schemeClr val="dk2"/>
                </a:solidFill>
                <a:latin typeface="Roboto"/>
                <a:ea typeface="Roboto"/>
                <a:cs typeface="Roboto"/>
                <a:sym typeface="Roboto"/>
              </a:rPr>
              <a:t>Con</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No mobile support</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Only Unix support for now</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Not as good for distributed yet</a:t>
            </a:r>
          </a:p>
          <a:p>
            <a:pPr lvl="0" rtl="0">
              <a:lnSpc>
                <a:spcPct val="115000"/>
              </a:lnSpc>
              <a:spcBef>
                <a:spcPts val="0"/>
              </a:spcBef>
              <a:spcAft>
                <a:spcPts val="0"/>
              </a:spcAft>
              <a:buNone/>
            </a:pPr>
            <a:r>
              <a:t/>
            </a:r>
            <a:endParaRPr sz="1300">
              <a:solidFill>
                <a:schemeClr val="dk2"/>
              </a:solidFill>
              <a:latin typeface="Roboto"/>
              <a:ea typeface="Roboto"/>
              <a:cs typeface="Roboto"/>
              <a:sym typeface="Roboto"/>
            </a:endParaRPr>
          </a:p>
        </p:txBody>
      </p:sp>
      <p:sp>
        <p:nvSpPr>
          <p:cNvPr id="87" name="Shape 87"/>
          <p:cNvSpPr txBox="1"/>
          <p:nvPr/>
        </p:nvSpPr>
        <p:spPr>
          <a:xfrm>
            <a:off x="5317450" y="3398625"/>
            <a:ext cx="3000000" cy="1927200"/>
          </a:xfrm>
          <a:prstGeom prst="rect">
            <a:avLst/>
          </a:prstGeom>
          <a:noFill/>
          <a:ln>
            <a:noFill/>
          </a:ln>
        </p:spPr>
        <p:txBody>
          <a:bodyPr anchorCtr="0" anchor="ctr" bIns="91425" lIns="91425" rIns="91425" wrap="square" tIns="91425">
            <a:noAutofit/>
          </a:bodyPr>
          <a:lstStyle/>
          <a:p>
            <a:pPr lvl="0" rtl="0">
              <a:lnSpc>
                <a:spcPct val="115000"/>
              </a:lnSpc>
              <a:spcBef>
                <a:spcPts val="1000"/>
              </a:spcBef>
              <a:spcAft>
                <a:spcPts val="0"/>
              </a:spcAft>
              <a:buNone/>
            </a:pPr>
            <a:r>
              <a:rPr b="1" lang="es" sz="1300" u="sng">
                <a:solidFill>
                  <a:schemeClr val="dk2"/>
                </a:solidFill>
                <a:latin typeface="Roboto"/>
                <a:ea typeface="Roboto"/>
                <a:cs typeface="Roboto"/>
                <a:sym typeface="Roboto"/>
              </a:rPr>
              <a:t>Con</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Static Graph</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Hard to debug</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Slow</a:t>
            </a:r>
          </a:p>
          <a:p>
            <a:pPr lvl="0" rtl="0">
              <a:lnSpc>
                <a:spcPct val="115000"/>
              </a:lnSpc>
              <a:spcBef>
                <a:spcPts val="0"/>
              </a:spcBef>
              <a:spcAft>
                <a:spcPts val="0"/>
              </a:spcAft>
              <a:buNone/>
            </a:pPr>
            <a:r>
              <a:t/>
            </a:r>
            <a:endParaRPr sz="1300">
              <a:solidFill>
                <a:schemeClr val="dk2"/>
              </a:solidFill>
              <a:latin typeface="Roboto"/>
              <a:ea typeface="Roboto"/>
              <a:cs typeface="Roboto"/>
              <a:sym typeface="Roboto"/>
            </a:endParaRPr>
          </a:p>
        </p:txBody>
      </p:sp>
      <p:sp>
        <p:nvSpPr>
          <p:cNvPr id="88" name="Shape 88"/>
          <p:cNvSpPr txBox="1"/>
          <p:nvPr/>
        </p:nvSpPr>
        <p:spPr>
          <a:xfrm>
            <a:off x="1222050" y="1267975"/>
            <a:ext cx="3000000" cy="2130600"/>
          </a:xfrm>
          <a:prstGeom prst="rect">
            <a:avLst/>
          </a:prstGeom>
          <a:noFill/>
          <a:ln>
            <a:noFill/>
          </a:ln>
        </p:spPr>
        <p:txBody>
          <a:bodyPr anchorCtr="0" anchor="ctr" bIns="91425" lIns="91425" rIns="91425" wrap="square" tIns="91425">
            <a:noAutofit/>
          </a:bodyPr>
          <a:lstStyle/>
          <a:p>
            <a:pPr lvl="0" rtl="0">
              <a:lnSpc>
                <a:spcPct val="115000"/>
              </a:lnSpc>
              <a:spcBef>
                <a:spcPts val="1000"/>
              </a:spcBef>
              <a:spcAft>
                <a:spcPts val="0"/>
              </a:spcAft>
              <a:buNone/>
            </a:pPr>
            <a:r>
              <a:rPr b="1" lang="es" sz="1300" u="sng">
                <a:solidFill>
                  <a:schemeClr val="dk2"/>
                </a:solidFill>
                <a:latin typeface="Roboto"/>
                <a:ea typeface="Roboto"/>
                <a:cs typeface="Roboto"/>
                <a:sym typeface="Roboto"/>
              </a:rPr>
              <a:t>Pro</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Dynamic Graph</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Easy to Debug</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Pythonic</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Numpy integration</a:t>
            </a:r>
          </a:p>
          <a:p>
            <a:pPr lvl="0" rtl="0">
              <a:lnSpc>
                <a:spcPct val="115000"/>
              </a:lnSpc>
              <a:spcBef>
                <a:spcPts val="0"/>
              </a:spcBef>
              <a:spcAft>
                <a:spcPts val="0"/>
              </a:spcAft>
              <a:buNone/>
            </a:pPr>
            <a:r>
              <a:t/>
            </a:r>
            <a:endParaRPr sz="1300">
              <a:solidFill>
                <a:schemeClr val="dk2"/>
              </a:solidFill>
              <a:latin typeface="Roboto"/>
              <a:ea typeface="Roboto"/>
              <a:cs typeface="Roboto"/>
              <a:sym typeface="Roboto"/>
            </a:endParaRPr>
          </a:p>
        </p:txBody>
      </p:sp>
      <p:sp>
        <p:nvSpPr>
          <p:cNvPr id="89" name="Shape 89"/>
          <p:cNvSpPr txBox="1"/>
          <p:nvPr/>
        </p:nvSpPr>
        <p:spPr>
          <a:xfrm>
            <a:off x="5317450" y="1267975"/>
            <a:ext cx="3000000" cy="2000400"/>
          </a:xfrm>
          <a:prstGeom prst="rect">
            <a:avLst/>
          </a:prstGeom>
          <a:noFill/>
          <a:ln>
            <a:noFill/>
          </a:ln>
        </p:spPr>
        <p:txBody>
          <a:bodyPr anchorCtr="0" anchor="ctr" bIns="91425" lIns="91425" rIns="91425" wrap="square" tIns="91425">
            <a:noAutofit/>
          </a:bodyPr>
          <a:lstStyle/>
          <a:p>
            <a:pPr lvl="0" rtl="0">
              <a:lnSpc>
                <a:spcPct val="115000"/>
              </a:lnSpc>
              <a:spcBef>
                <a:spcPts val="1000"/>
              </a:spcBef>
              <a:spcAft>
                <a:spcPts val="0"/>
              </a:spcAft>
              <a:buNone/>
            </a:pPr>
            <a:r>
              <a:rPr b="1" lang="es" sz="1300" u="sng">
                <a:solidFill>
                  <a:schemeClr val="dk2"/>
                </a:solidFill>
                <a:latin typeface="Roboto"/>
                <a:ea typeface="Roboto"/>
                <a:cs typeface="Roboto"/>
                <a:sym typeface="Roboto"/>
              </a:rPr>
              <a:t>Pro</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Keras</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TensorBoard</a:t>
            </a:r>
          </a:p>
          <a:p>
            <a:pPr indent="-311150" lvl="0" marL="457200" rtl="0">
              <a:lnSpc>
                <a:spcPct val="115000"/>
              </a:lnSpc>
              <a:spcBef>
                <a:spcPts val="1000"/>
              </a:spcBef>
              <a:spcAft>
                <a:spcPts val="0"/>
              </a:spcAft>
              <a:buClr>
                <a:schemeClr val="dk2"/>
              </a:buClr>
              <a:buSzPct val="100000"/>
              <a:buFont typeface="Roboto"/>
              <a:buChar char="●"/>
            </a:pPr>
            <a:r>
              <a:rPr lang="es" sz="1300">
                <a:solidFill>
                  <a:schemeClr val="dk2"/>
                </a:solidFill>
                <a:latin typeface="Roboto"/>
                <a:ea typeface="Roboto"/>
                <a:cs typeface="Roboto"/>
                <a:sym typeface="Roboto"/>
              </a:rPr>
              <a:t>Tensorflow Serving</a:t>
            </a:r>
          </a:p>
          <a:p>
            <a:pPr lvl="0" rtl="0">
              <a:lnSpc>
                <a:spcPct val="115000"/>
              </a:lnSpc>
              <a:spcBef>
                <a:spcPts val="0"/>
              </a:spcBef>
              <a:spcAft>
                <a:spcPts val="0"/>
              </a:spcAft>
              <a:buNone/>
            </a:pPr>
            <a:r>
              <a:t/>
            </a:r>
            <a:endParaRPr sz="1300">
              <a:solidFill>
                <a:schemeClr val="dk2"/>
              </a:solidFill>
              <a:latin typeface="Roboto"/>
              <a:ea typeface="Roboto"/>
              <a:cs typeface="Roboto"/>
              <a:sym typeface="Roboto"/>
            </a:endParaRPr>
          </a:p>
        </p:txBody>
      </p:sp>
      <p:sp>
        <p:nvSpPr>
          <p:cNvPr id="90" name="Shape 90"/>
          <p:cNvSpPr txBox="1"/>
          <p:nvPr>
            <p:ph type="title"/>
          </p:nvPr>
        </p:nvSpPr>
        <p:spPr>
          <a:xfrm>
            <a:off x="5317450" y="500925"/>
            <a:ext cx="3718800" cy="623700"/>
          </a:xfrm>
          <a:prstGeom prst="rect">
            <a:avLst/>
          </a:prstGeom>
        </p:spPr>
        <p:txBody>
          <a:bodyPr anchorCtr="0" anchor="t" bIns="91425" lIns="91425" rIns="91425" wrap="square" tIns="91425">
            <a:noAutofit/>
          </a:bodyPr>
          <a:lstStyle/>
          <a:p>
            <a:pPr lvl="0" rtl="0">
              <a:spcBef>
                <a:spcPts val="0"/>
              </a:spcBef>
              <a:buNone/>
            </a:pPr>
            <a:r>
              <a:rPr lang="es"/>
              <a:t>TensorFlow</a:t>
            </a:r>
          </a:p>
        </p:txBody>
      </p:sp>
      <p:pic>
        <p:nvPicPr>
          <p:cNvPr id="91" name="Shape 91"/>
          <p:cNvPicPr preferRelativeResize="0"/>
          <p:nvPr/>
        </p:nvPicPr>
        <p:blipFill>
          <a:blip r:embed="rId3">
            <a:alphaModFix/>
          </a:blip>
          <a:stretch>
            <a:fillRect/>
          </a:stretch>
        </p:blipFill>
        <p:spPr>
          <a:xfrm>
            <a:off x="457200" y="264775"/>
            <a:ext cx="859850" cy="859850"/>
          </a:xfrm>
          <a:prstGeom prst="rect">
            <a:avLst/>
          </a:prstGeom>
          <a:noFill/>
          <a:ln>
            <a:noFill/>
          </a:ln>
        </p:spPr>
      </p:pic>
      <p:pic>
        <p:nvPicPr>
          <p:cNvPr id="92" name="Shape 92"/>
          <p:cNvPicPr preferRelativeResize="0"/>
          <p:nvPr/>
        </p:nvPicPr>
        <p:blipFill>
          <a:blip r:embed="rId4">
            <a:alphaModFix/>
          </a:blip>
          <a:stretch>
            <a:fillRect/>
          </a:stretch>
        </p:blipFill>
        <p:spPr>
          <a:xfrm>
            <a:off x="4457600" y="264775"/>
            <a:ext cx="859850" cy="859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type="title"/>
          </p:nvPr>
        </p:nvSpPr>
        <p:spPr>
          <a:xfrm>
            <a:off x="311675" y="798600"/>
            <a:ext cx="6247800" cy="35463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372" name="Shape 372"/>
          <p:cNvPicPr preferRelativeResize="0"/>
          <p:nvPr/>
        </p:nvPicPr>
        <p:blipFill>
          <a:blip r:embed="rId3">
            <a:alphaModFix/>
          </a:blip>
          <a:stretch>
            <a:fillRect/>
          </a:stretch>
        </p:blipFill>
        <p:spPr>
          <a:xfrm>
            <a:off x="1975500" y="386525"/>
            <a:ext cx="4583975" cy="4583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311675" y="798600"/>
            <a:ext cx="6247800" cy="35463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378" name="Shape 378"/>
          <p:cNvPicPr preferRelativeResize="0"/>
          <p:nvPr/>
        </p:nvPicPr>
        <p:blipFill>
          <a:blip r:embed="rId3">
            <a:alphaModFix/>
          </a:blip>
          <a:stretch>
            <a:fillRect/>
          </a:stretch>
        </p:blipFill>
        <p:spPr>
          <a:xfrm>
            <a:off x="5797325" y="247525"/>
            <a:ext cx="2279725" cy="2279725"/>
          </a:xfrm>
          <a:prstGeom prst="rect">
            <a:avLst/>
          </a:prstGeom>
          <a:noFill/>
          <a:ln>
            <a:noFill/>
          </a:ln>
        </p:spPr>
      </p:pic>
      <p:pic>
        <p:nvPicPr>
          <p:cNvPr id="379" name="Shape 379"/>
          <p:cNvPicPr preferRelativeResize="0"/>
          <p:nvPr/>
        </p:nvPicPr>
        <p:blipFill>
          <a:blip r:embed="rId4">
            <a:alphaModFix/>
          </a:blip>
          <a:stretch>
            <a:fillRect/>
          </a:stretch>
        </p:blipFill>
        <p:spPr>
          <a:xfrm>
            <a:off x="5797325" y="2679650"/>
            <a:ext cx="2279725" cy="2279725"/>
          </a:xfrm>
          <a:prstGeom prst="rect">
            <a:avLst/>
          </a:prstGeom>
          <a:noFill/>
          <a:ln>
            <a:noFill/>
          </a:ln>
        </p:spPr>
      </p:pic>
      <p:pic>
        <p:nvPicPr>
          <p:cNvPr id="380" name="Shape 380"/>
          <p:cNvPicPr preferRelativeResize="0"/>
          <p:nvPr/>
        </p:nvPicPr>
        <p:blipFill>
          <a:blip r:embed="rId5">
            <a:alphaModFix/>
          </a:blip>
          <a:stretch>
            <a:fillRect/>
          </a:stretch>
        </p:blipFill>
        <p:spPr>
          <a:xfrm>
            <a:off x="197625" y="247525"/>
            <a:ext cx="4756900" cy="475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nvSpPr>
        <p:spPr>
          <a:xfrm>
            <a:off x="2176650" y="1385125"/>
            <a:ext cx="3165900" cy="978900"/>
          </a:xfrm>
          <a:prstGeom prst="rect">
            <a:avLst/>
          </a:prstGeom>
          <a:noFill/>
          <a:ln>
            <a:noFill/>
          </a:ln>
        </p:spPr>
        <p:txBody>
          <a:bodyPr anchorCtr="0" anchor="t" bIns="91425" lIns="91425" rIns="91425" wrap="square" tIns="91425">
            <a:noAutofit/>
          </a:bodyPr>
          <a:lstStyle/>
          <a:p>
            <a:pPr lvl="0">
              <a:spcBef>
                <a:spcPts val="0"/>
              </a:spcBef>
              <a:buNone/>
            </a:pPr>
            <a:r>
              <a:rPr lang="es" sz="2400"/>
              <a:t>How to install?</a:t>
            </a:r>
          </a:p>
        </p:txBody>
      </p:sp>
      <p:sp>
        <p:nvSpPr>
          <p:cNvPr id="98" name="Shape 98"/>
          <p:cNvSpPr txBox="1"/>
          <p:nvPr/>
        </p:nvSpPr>
        <p:spPr>
          <a:xfrm>
            <a:off x="822750" y="2364025"/>
            <a:ext cx="7498500" cy="978900"/>
          </a:xfrm>
          <a:prstGeom prst="rect">
            <a:avLst/>
          </a:prstGeom>
          <a:noFill/>
          <a:ln>
            <a:noFill/>
          </a:ln>
        </p:spPr>
        <p:txBody>
          <a:bodyPr anchorCtr="0" anchor="t" bIns="91425" lIns="91425" rIns="91425" wrap="square" tIns="91425">
            <a:noAutofit/>
          </a:bodyPr>
          <a:lstStyle/>
          <a:p>
            <a:pPr lvl="0" rtl="0">
              <a:spcBef>
                <a:spcPts val="0"/>
              </a:spcBef>
              <a:buNone/>
            </a:pPr>
            <a:r>
              <a:rPr lang="es" sz="2400">
                <a:highlight>
                  <a:srgbClr val="F7F7F7"/>
                </a:highlight>
              </a:rPr>
              <a:t>conda install pytorch torchvision cuda80 -c soumith</a:t>
            </a:r>
          </a:p>
        </p:txBody>
      </p:sp>
      <p:sp>
        <p:nvSpPr>
          <p:cNvPr id="99" name="Shape 99"/>
          <p:cNvSpPr txBox="1"/>
          <p:nvPr/>
        </p:nvSpPr>
        <p:spPr>
          <a:xfrm>
            <a:off x="2051675" y="3770075"/>
            <a:ext cx="3957600" cy="510300"/>
          </a:xfrm>
          <a:prstGeom prst="rect">
            <a:avLst/>
          </a:prstGeom>
          <a:noFill/>
          <a:ln>
            <a:noFill/>
          </a:ln>
        </p:spPr>
        <p:txBody>
          <a:bodyPr anchorCtr="0" anchor="t" bIns="91425" lIns="91425" rIns="91425" wrap="square" tIns="91425">
            <a:noAutofit/>
          </a:bodyPr>
          <a:lstStyle/>
          <a:p>
            <a:pPr lvl="0">
              <a:spcBef>
                <a:spcPts val="0"/>
              </a:spcBef>
              <a:buNone/>
            </a:pPr>
            <a:r>
              <a:rPr lang="es"/>
              <a:t>Packaged with Cuda, Cudnn, NCCL already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Screen Shot 2017-11-14 at 11.23.22 AM.png" id="104" name="Shape 104"/>
          <p:cNvPicPr preferRelativeResize="0"/>
          <p:nvPr/>
        </p:nvPicPr>
        <p:blipFill>
          <a:blip r:embed="rId3">
            <a:alphaModFix/>
          </a:blip>
          <a:stretch>
            <a:fillRect/>
          </a:stretch>
        </p:blipFill>
        <p:spPr>
          <a:xfrm>
            <a:off x="4889600" y="1552050"/>
            <a:ext cx="3391900" cy="3035400"/>
          </a:xfrm>
          <a:prstGeom prst="rect">
            <a:avLst/>
          </a:prstGeom>
          <a:noFill/>
          <a:ln>
            <a:noFill/>
          </a:ln>
        </p:spPr>
      </p:pic>
      <p:pic>
        <p:nvPicPr>
          <p:cNvPr descr="Screen Shot 2017-11-14 at 11.23.03 AM.png" id="105" name="Shape 105"/>
          <p:cNvPicPr preferRelativeResize="0"/>
          <p:nvPr/>
        </p:nvPicPr>
        <p:blipFill>
          <a:blip r:embed="rId4">
            <a:alphaModFix/>
          </a:blip>
          <a:stretch>
            <a:fillRect/>
          </a:stretch>
        </p:blipFill>
        <p:spPr>
          <a:xfrm>
            <a:off x="0" y="0"/>
            <a:ext cx="4205651" cy="5143500"/>
          </a:xfrm>
          <a:prstGeom prst="rect">
            <a:avLst/>
          </a:prstGeom>
          <a:noFill/>
          <a:ln>
            <a:noFill/>
          </a:ln>
        </p:spPr>
      </p:pic>
      <p:sp>
        <p:nvSpPr>
          <p:cNvPr id="106" name="Shape 106"/>
          <p:cNvSpPr txBox="1"/>
          <p:nvPr/>
        </p:nvSpPr>
        <p:spPr>
          <a:xfrm>
            <a:off x="4893275" y="342900"/>
            <a:ext cx="3540300" cy="936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07" name="Shape 107"/>
          <p:cNvSpPr txBox="1"/>
          <p:nvPr>
            <p:ph idx="4294967295" type="title"/>
          </p:nvPr>
        </p:nvSpPr>
        <p:spPr>
          <a:xfrm>
            <a:off x="5093825" y="575250"/>
            <a:ext cx="3119700" cy="623700"/>
          </a:xfrm>
          <a:prstGeom prst="rect">
            <a:avLst/>
          </a:prstGeom>
        </p:spPr>
        <p:txBody>
          <a:bodyPr anchorCtr="0" anchor="t" bIns="91425" lIns="91425" rIns="91425" wrap="square" tIns="91425">
            <a:noAutofit/>
          </a:bodyPr>
          <a:lstStyle/>
          <a:p>
            <a:pPr lvl="0" rtl="0">
              <a:spcBef>
                <a:spcPts val="0"/>
              </a:spcBef>
              <a:buNone/>
            </a:pPr>
            <a:r>
              <a:rPr lang="es"/>
              <a:t>Tensors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descr="Screen Shot 2017-11-14 at 11.26.56 AM.png" id="112" name="Shape 112"/>
          <p:cNvPicPr preferRelativeResize="0"/>
          <p:nvPr/>
        </p:nvPicPr>
        <p:blipFill>
          <a:blip r:embed="rId3">
            <a:alphaModFix/>
          </a:blip>
          <a:stretch>
            <a:fillRect/>
          </a:stretch>
        </p:blipFill>
        <p:spPr>
          <a:xfrm>
            <a:off x="152400" y="152400"/>
            <a:ext cx="5140332" cy="4838699"/>
          </a:xfrm>
          <a:prstGeom prst="rect">
            <a:avLst/>
          </a:prstGeom>
          <a:noFill/>
          <a:ln>
            <a:noFill/>
          </a:ln>
        </p:spPr>
      </p:pic>
      <p:pic>
        <p:nvPicPr>
          <p:cNvPr descr="Screen Shot 2017-11-14 at 11.27.09 AM.png" id="113" name="Shape 113"/>
          <p:cNvPicPr preferRelativeResize="0"/>
          <p:nvPr/>
        </p:nvPicPr>
        <p:blipFill>
          <a:blip r:embed="rId4">
            <a:alphaModFix/>
          </a:blip>
          <a:stretch>
            <a:fillRect/>
          </a:stretch>
        </p:blipFill>
        <p:spPr>
          <a:xfrm>
            <a:off x="5445132" y="152400"/>
            <a:ext cx="3546468" cy="30869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descr="Screen Shot 2017-11-14 at 11.27.20 AM.png" id="118" name="Shape 118"/>
          <p:cNvPicPr preferRelativeResize="0"/>
          <p:nvPr/>
        </p:nvPicPr>
        <p:blipFill>
          <a:blip r:embed="rId3">
            <a:alphaModFix/>
          </a:blip>
          <a:stretch>
            <a:fillRect/>
          </a:stretch>
        </p:blipFill>
        <p:spPr>
          <a:xfrm>
            <a:off x="152400" y="152400"/>
            <a:ext cx="8839199" cy="43834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descr="Screen Shot 2017-11-14 at 11.27.29 AM.png" id="123" name="Shape 123"/>
          <p:cNvPicPr preferRelativeResize="0"/>
          <p:nvPr/>
        </p:nvPicPr>
        <p:blipFill>
          <a:blip r:embed="rId3">
            <a:alphaModFix/>
          </a:blip>
          <a:stretch>
            <a:fillRect/>
          </a:stretch>
        </p:blipFill>
        <p:spPr>
          <a:xfrm>
            <a:off x="152400" y="152400"/>
            <a:ext cx="6360476"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